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표지" id="{AE2B2ED6-0A33-73C6-A36E-49FC9D8757B2}">
          <p14:sldIdLst>
            <p14:sldId id="256"/>
          </p14:sldIdLst>
        </p14:section>
        <p14:section name="목차" id="{6566ED34-41E6-A6B8-0399-C6C7173AC2A3}">
          <p14:sldIdLst>
            <p14:sldId id="257"/>
          </p14:sldIdLst>
        </p14:section>
        <p14:section name="1. 주제 선정 배경 및 필요성" id="{876D6CC1-BD7D-6213-FB5A-D00A4879003C}">
          <p14:sldIdLst>
            <p14:sldId id="258"/>
          </p14:sldIdLst>
        </p14:section>
        <p14:section name="2. 주제의 속성 분석" id="{496D7C44-B29F-6B77-522A-69E6C98DE549}">
          <p14:sldIdLst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</p14:sldIdLst>
        </p14:section>
        <p14:section name="3. 현실적 제한조건 분석" id="{1861A7D5-2035-9776-AAD5-05F2002E9A58}">
          <p14:sldIdLst>
            <p14:sldId id="267"/>
          </p14:sldIdLst>
        </p14:section>
        <p14:section name="4. 결과 및 고찰" id="{4DD13631-0081-EFCF-E109-609DCB4DAAF8}">
          <p14:sldIdLst>
            <p14:sldId id="268"/>
          </p14:sldIdLst>
        </p14:section>
        <p14:section name="5. 결론 및 기대효과" id="{8329A560-51B3-AC90-1344-E0B3C8083368}">
          <p14:sldIdLst>
            <p14:sldId id="269"/>
          </p14:sldIdLst>
        </p14:section>
        <p14:section name="안내" id="{ADC95AEC-D61C-B2AD-AABF-8B3347D479B4}">
          <p14:sldIdLst>
            <p14:sldId id="270"/>
            <p14:sldId id="27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46" d="100"/>
          <a:sy n="146" d="100"/>
        </p:scale>
        <p:origin x="59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1047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1325880"/>
            <a:ext cx="9144000" cy="3817620"/>
          </a:xfrm>
          <a:prstGeom prst="rect">
            <a:avLst/>
          </a:prstGeom>
          <a:solidFill>
            <a:srgbClr val="064989"/>
          </a:solidFill>
          <a:ln/>
        </p:spPr>
      </p:sp>
      <p:sp>
        <p:nvSpPr>
          <p:cNvPr id="3" name="Text 1"/>
          <p:cNvSpPr>
            <a:spLocks noGrp="1"/>
          </p:cNvSpPr>
          <p:nvPr>
            <p:ph type="title" idx="101" hasCustomPrompt="1"/>
          </p:nvPr>
        </p:nvSpPr>
        <p:spPr>
          <a:xfrm>
            <a:off x="457200" y="1874520"/>
            <a:ext cx="7863840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FFFFFF"/>
                </a:solidFill>
              </a:defRPr>
            </a:lvl1pPr>
          </a:lstStyle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</a:rPr>
              <a:t>프로젝트명을 입력하세요</a:t>
            </a:r>
            <a:endParaRPr lang="en-US" sz="3000" dirty="0"/>
          </a:p>
        </p:txBody>
      </p:sp>
      <p:sp>
        <p:nvSpPr>
          <p:cNvPr id="4" name="Text 1"/>
          <p:cNvSpPr>
            <a:spLocks noGrp="1"/>
          </p:cNvSpPr>
          <p:nvPr>
            <p:ph type="body" idx="102" hasCustomPrompt="1"/>
          </p:nvPr>
        </p:nvSpPr>
        <p:spPr>
          <a:xfrm>
            <a:off x="457200" y="3611880"/>
            <a:ext cx="219456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1400" dirty="0">
                <a:solidFill>
                  <a:srgbClr val="FFFFFF"/>
                </a:solidFill>
              </a:defRPr>
            </a:lvl1pPr>
          </a:lstStyle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</a:rPr>
              <a:t>전공</a:t>
            </a:r>
            <a:endParaRPr lang="en-US" sz="1400" dirty="0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2834640" y="3611880"/>
            <a:ext cx="219456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1400" dirty="0">
                <a:solidFill>
                  <a:srgbClr val="FFFFFF"/>
                </a:solidFill>
              </a:defRPr>
            </a:lvl1pPr>
          </a:lstStyle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</a:rPr>
              <a:t>담당교수</a:t>
            </a:r>
            <a:endParaRPr lang="en-US" sz="1400" dirty="0"/>
          </a:p>
        </p:txBody>
      </p:sp>
      <p:sp>
        <p:nvSpPr>
          <p:cNvPr id="6" name="Text 1"/>
          <p:cNvSpPr>
            <a:spLocks noGrp="1"/>
          </p:cNvSpPr>
          <p:nvPr>
            <p:ph type="body" idx="104" hasCustomPrompt="1"/>
          </p:nvPr>
        </p:nvSpPr>
        <p:spPr>
          <a:xfrm>
            <a:off x="5212080" y="3611880"/>
            <a:ext cx="347472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1400" dirty="0">
                <a:solidFill>
                  <a:srgbClr val="FFFFFF"/>
                </a:solidFill>
              </a:defRPr>
            </a:lvl1pPr>
          </a:lstStyle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</a:rPr>
              <a:t>팀원 이름</a:t>
            </a:r>
            <a:endParaRPr lang="en-US" sz="1400" dirty="0"/>
          </a:p>
        </p:txBody>
      </p:sp>
      <p:pic>
        <p:nvPicPr>
          <p:cNvPr id="7" name="Image 0" descr="un/ppt/media/image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791456"/>
            <a:ext cx="1188720" cy="9966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LAIN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un/ppt/media/image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791456"/>
            <a:ext cx="1188720" cy="99668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ONLY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un/ppt/media/image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791456"/>
            <a:ext cx="1188720" cy="99668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b="1" dirty="0">
                <a:solidFill>
                  <a:schemeClr val="accent1"/>
                </a:solidFill>
              </a:defRPr>
            </a:lvl1pPr>
          </a:lstStyle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제목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un/ppt/media/image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791456"/>
            <a:ext cx="1188720" cy="99668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b="1" dirty="0">
                <a:solidFill>
                  <a:schemeClr val="accent1"/>
                </a:solidFill>
              </a:defRPr>
            </a:lvl1pPr>
          </a:lstStyle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제목</a:t>
            </a:r>
            <a:endParaRPr lang="en-US" sz="2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457200" y="1005840"/>
            <a:ext cx="8229600" cy="35661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spcAft>
                <a:spcPts val="600"/>
              </a:spcAft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marL="0" indent="0">
              <a:spcAft>
                <a:spcPts val="6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내용을 입력하세요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_HI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un/ppt/media/image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791456"/>
            <a:ext cx="1188720" cy="99668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b="1" dirty="0">
                <a:solidFill>
                  <a:schemeClr val="accent1"/>
                </a:solidFill>
              </a:defRPr>
            </a:lvl1pPr>
          </a:lstStyle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제목</a:t>
            </a:r>
            <a:endParaRPr lang="en-US" sz="2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457200" y="1536192"/>
            <a:ext cx="8229600" cy="3035808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spcAft>
                <a:spcPts val="600"/>
              </a:spcAft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marL="0" indent="0">
              <a:spcAft>
                <a:spcPts val="6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내용을 입력하세요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_COL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un/ppt/media/image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791456"/>
            <a:ext cx="1188720" cy="99668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b="1" dirty="0">
                <a:solidFill>
                  <a:schemeClr val="accent1"/>
                </a:solidFill>
              </a:defRPr>
            </a:lvl1pPr>
          </a:lstStyle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제목</a:t>
            </a:r>
            <a:endParaRPr lang="en-US" sz="2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457200" y="1572768"/>
            <a:ext cx="3977640" cy="2999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spcAft>
                <a:spcPts val="600"/>
              </a:spcAft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marL="0" indent="0">
              <a:spcAft>
                <a:spcPts val="6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내용을 입력하세요</a:t>
            </a:r>
            <a:endParaRPr lang="en-US" sz="1400" dirty="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4709160" y="1572768"/>
            <a:ext cx="3977640" cy="2999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spcAft>
                <a:spcPts val="600"/>
              </a:spcAft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marL="0" indent="0">
              <a:spcAft>
                <a:spcPts val="6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내용을 입력하세요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EDIA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un/ppt/media/image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791456"/>
            <a:ext cx="1188720" cy="99668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b="1" dirty="0">
                <a:solidFill>
                  <a:schemeClr val="accent1"/>
                </a:solidFill>
              </a:defRPr>
            </a:lvl1pPr>
          </a:lstStyle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제목</a:t>
            </a:r>
            <a:endParaRPr lang="en-US" sz="2000" dirty="0"/>
          </a:p>
        </p:txBody>
      </p:sp>
      <p:sp>
        <p:nvSpPr>
          <p:cNvPr id="4" name="Text 0"/>
          <p:cNvSpPr>
            <a:spLocks noGrp="1"/>
          </p:cNvSpPr>
          <p:nvPr>
            <p:ph idx="102" hasCustomPrompt="1"/>
          </p:nvPr>
        </p:nvSpPr>
        <p:spPr>
          <a:xfrm>
            <a:off x="457200" y="1536192"/>
            <a:ext cx="3977640" cy="24688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marL="0" indent="0">
              <a:buNone/>
            </a:pPr>
            <a:r>
              <a:rPr lang="en-US" dirty="0">
                <a:solidFill>
                  <a:schemeClr val="tx2"/>
                </a:solidFill>
              </a:rPr>
              <a:t>사진 또는 동영상 삽입</a:t>
            </a:r>
            <a:endParaRPr lang="en-US" dirty="0"/>
          </a:p>
        </p:txBody>
      </p:sp>
      <p:sp>
        <p:nvSpPr>
          <p:cNvPr id="5" name="Text 0"/>
          <p:cNvSpPr>
            <a:spLocks noGrp="1"/>
          </p:cNvSpPr>
          <p:nvPr>
            <p:ph idx="103" hasCustomPrompt="1"/>
          </p:nvPr>
        </p:nvSpPr>
        <p:spPr>
          <a:xfrm>
            <a:off x="4709160" y="1536192"/>
            <a:ext cx="3977640" cy="24688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marL="0" indent="0">
              <a:buNone/>
            </a:pPr>
            <a:r>
              <a:rPr lang="en-US" dirty="0">
                <a:solidFill>
                  <a:schemeClr val="tx2"/>
                </a:solidFill>
              </a:rPr>
              <a:t>사진 또는 동영상 삽입</a:t>
            </a:r>
            <a:endParaRPr lang="en-US" dirty="0"/>
          </a:p>
        </p:txBody>
      </p:sp>
      <p:sp>
        <p:nvSpPr>
          <p:cNvPr id="6" name="Text 0"/>
          <p:cNvSpPr>
            <a:spLocks noGrp="1"/>
          </p:cNvSpPr>
          <p:nvPr>
            <p:ph type="body" idx="104" hasCustomPrompt="1"/>
          </p:nvPr>
        </p:nvSpPr>
        <p:spPr>
          <a:xfrm>
            <a:off x="457200" y="4069080"/>
            <a:ext cx="3977640" cy="5029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spcAft>
                <a:spcPts val="600"/>
              </a:spcAft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marL="0" indent="0">
              <a:spcAft>
                <a:spcPts val="6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설명을 입력하세요</a:t>
            </a:r>
            <a:endParaRPr lang="en-US" sz="1400" dirty="0"/>
          </a:p>
        </p:txBody>
      </p:sp>
      <p:sp>
        <p:nvSpPr>
          <p:cNvPr id="7" name="Text 0"/>
          <p:cNvSpPr>
            <a:spLocks noGrp="1"/>
          </p:cNvSpPr>
          <p:nvPr>
            <p:ph type="body" idx="105" hasCustomPrompt="1"/>
          </p:nvPr>
        </p:nvSpPr>
        <p:spPr>
          <a:xfrm>
            <a:off x="4709160" y="4069080"/>
            <a:ext cx="3977640" cy="5029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spcAft>
                <a:spcPts val="600"/>
              </a:spcAft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marL="0" indent="0">
              <a:spcAft>
                <a:spcPts val="6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설명을 입력하세요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">
    <p:bg>
      <p:bgPr>
        <a:solidFill>
          <a:srgbClr val="0649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vent name"/>
          <p:cNvSpPr txBox="1"/>
          <p:nvPr/>
        </p:nvSpPr>
        <p:spPr>
          <a:xfrm>
            <a:off x="457200" y="457200"/>
            <a:ext cx="6217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1"/>
                </a:solidFill>
              </a:rPr>
              <a:t>제18차 Capstone Design Fair</a:t>
            </a:r>
            <a:endParaRPr lang="en-US" sz="2400" dirty="0"/>
          </a:p>
        </p:txBody>
      </p:sp>
      <p:pic>
        <p:nvPicPr>
          <p:cNvPr id="3" name="Mascot" descr="assets/m_tit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0024" y="269748"/>
            <a:ext cx="1634033" cy="1371600"/>
          </a:xfrm>
          <a:prstGeom prst="rect">
            <a:avLst/>
          </a:prstGeom>
        </p:spPr>
      </p:pic>
      <p:sp>
        <p:nvSpPr>
          <p:cNvPr id="4" name="Label project"/>
          <p:cNvSpPr txBox="1"/>
          <p:nvPr/>
        </p:nvSpPr>
        <p:spPr>
          <a:xfrm>
            <a:off x="457200" y="157276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chemeClr val="accent2"/>
                </a:solidFill>
              </a:rPr>
              <a:t>PROJECT</a:t>
            </a:r>
            <a:endParaRPr lang="en-US" sz="1100" dirty="0"/>
          </a:p>
        </p:txBody>
      </p:sp>
      <p:sp>
        <p:nvSpPr>
          <p:cNvPr id="5" name="Label 전공"/>
          <p:cNvSpPr txBox="1"/>
          <p:nvPr/>
        </p:nvSpPr>
        <p:spPr>
          <a:xfrm>
            <a:off x="457200" y="3291840"/>
            <a:ext cx="2194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전공</a:t>
            </a:r>
            <a:endParaRPr lang="en-US" sz="1100" dirty="0"/>
          </a:p>
        </p:txBody>
      </p:sp>
      <p:sp>
        <p:nvSpPr>
          <p:cNvPr id="6" name="Label 담당교수"/>
          <p:cNvSpPr txBox="1"/>
          <p:nvPr/>
        </p:nvSpPr>
        <p:spPr>
          <a:xfrm>
            <a:off x="2834640" y="3291840"/>
            <a:ext cx="2194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담당교수</a:t>
            </a:r>
            <a:endParaRPr lang="en-US" sz="1100" dirty="0"/>
          </a:p>
        </p:txBody>
      </p:sp>
      <p:sp>
        <p:nvSpPr>
          <p:cNvPr id="7" name="Label 팀원"/>
          <p:cNvSpPr txBox="1"/>
          <p:nvPr/>
        </p:nvSpPr>
        <p:spPr>
          <a:xfrm>
            <a:off x="5212080" y="3291840"/>
            <a:ext cx="2194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팀원</a:t>
            </a:r>
            <a:endParaRPr lang="en-US" sz="1100" dirty="0"/>
          </a:p>
        </p:txBody>
      </p:sp>
      <p:sp>
        <p:nvSpPr>
          <p:cNvPr id="8" name="Text 1"/>
          <p:cNvSpPr>
            <a:spLocks noGrp="1"/>
          </p:cNvSpPr>
          <p:nvPr>
            <p:ph type="title" idx="101" hasCustomPrompt="1"/>
          </p:nvPr>
        </p:nvSpPr>
        <p:spPr>
          <a:xfrm>
            <a:off x="457200" y="1874520"/>
            <a:ext cx="78638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endParaRPr lang="en-US" sz="3000" dirty="0"/>
          </a:p>
        </p:txBody>
      </p:sp>
      <p:sp>
        <p:nvSpPr>
          <p:cNvPr id="9" name="Text 1"/>
          <p:cNvSpPr>
            <a:spLocks noGrp="1"/>
          </p:cNvSpPr>
          <p:nvPr>
            <p:ph type="body" idx="102" hasCustomPrompt="1"/>
          </p:nvPr>
        </p:nvSpPr>
        <p:spPr>
          <a:xfrm>
            <a:off x="457200" y="3611880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>
              <a:buNone/>
            </a:pPr>
            <a:endParaRPr lang="en-US" sz="1400" dirty="0"/>
          </a:p>
        </p:txBody>
      </p:sp>
      <p:sp>
        <p:nvSpPr>
          <p:cNvPr id="10" name="Text 1"/>
          <p:cNvSpPr>
            <a:spLocks noGrp="1"/>
          </p:cNvSpPr>
          <p:nvPr>
            <p:ph type="body" idx="103" hasCustomPrompt="1"/>
          </p:nvPr>
        </p:nvSpPr>
        <p:spPr>
          <a:xfrm>
            <a:off x="2834640" y="3611880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>
              <a:buNone/>
            </a:pPr>
            <a:endParaRPr lang="en-US" sz="1400" dirty="0"/>
          </a:p>
        </p:txBody>
      </p:sp>
      <p:sp>
        <p:nvSpPr>
          <p:cNvPr id="11" name="Text 1"/>
          <p:cNvSpPr>
            <a:spLocks noGrp="1"/>
          </p:cNvSpPr>
          <p:nvPr>
            <p:ph type="body" idx="104" hasCustomPrompt="1"/>
          </p:nvPr>
        </p:nvSpPr>
        <p:spPr>
          <a:xfrm>
            <a:off x="5212080" y="3611880"/>
            <a:ext cx="3474720" cy="68580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marL="0" indent="0">
              <a:buNone/>
            </a:pP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s panel"/>
          <p:cNvSpPr/>
          <p:nvPr/>
        </p:nvSpPr>
        <p:spPr>
          <a:xfrm>
            <a:off x="0" y="0"/>
            <a:ext cx="3108960" cy="5143500"/>
          </a:xfrm>
          <a:prstGeom prst="rect">
            <a:avLst/>
          </a:prstGeom>
          <a:solidFill>
            <a:schemeClr val="accent1"/>
          </a:solidFill>
          <a:ln/>
        </p:spPr>
      </p:sp>
      <p:sp>
        <p:nvSpPr>
          <p:cNvPr id="3" name="Contents title"/>
          <p:cNvSpPr txBox="1"/>
          <p:nvPr/>
        </p:nvSpPr>
        <p:spPr>
          <a:xfrm>
            <a:off x="457200" y="548640"/>
            <a:ext cx="24688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</a:rPr>
              <a:t>Contents</a:t>
            </a:r>
            <a:endParaRPr lang="en-US" sz="3000" dirty="0"/>
          </a:p>
        </p:txBody>
      </p:sp>
      <p:sp>
        <p:nvSpPr>
          <p:cNvPr id="4" name="Contents sub"/>
          <p:cNvSpPr txBox="1"/>
          <p:nvPr/>
        </p:nvSpPr>
        <p:spPr>
          <a:xfrm>
            <a:off x="457200" y="1097280"/>
            <a:ext cx="2286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ADCFC"/>
                </a:solidFill>
              </a:rPr>
              <a:t>목차</a:t>
            </a:r>
            <a:endParaRPr lang="en-US" sz="1400" dirty="0"/>
          </a:p>
        </p:txBody>
      </p:sp>
      <p:pic>
        <p:nvPicPr>
          <p:cNvPr id="5" name="Mascot" descr="assets/m_p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2834640"/>
            <a:ext cx="1088674" cy="1463040"/>
          </a:xfrm>
          <a:prstGeom prst="rect">
            <a:avLst/>
          </a:prstGeom>
        </p:spPr>
      </p:pic>
      <p:sp>
        <p:nvSpPr>
          <p:cNvPr id="6" name="TOC num 1"/>
          <p:cNvSpPr/>
          <p:nvPr/>
        </p:nvSpPr>
        <p:spPr>
          <a:xfrm>
            <a:off x="3749040" y="658368"/>
            <a:ext cx="475488" cy="475488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accent1"/>
                </a:solidFill>
              </a:rPr>
              <a:t>01</a:t>
            </a:r>
            <a:endParaRPr lang="en-US" sz="1400" dirty="0"/>
          </a:p>
        </p:txBody>
      </p:sp>
      <p:sp>
        <p:nvSpPr>
          <p:cNvPr id="7" name="TOC item 1"/>
          <p:cNvSpPr txBox="1"/>
          <p:nvPr/>
        </p:nvSpPr>
        <p:spPr>
          <a:xfrm>
            <a:off x="4434840" y="658368"/>
            <a:ext cx="42062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주제 선정 배경 및 필요성</a:t>
            </a:r>
            <a:endParaRPr lang="en-US" sz="1800" dirty="0"/>
          </a:p>
        </p:txBody>
      </p:sp>
      <p:sp>
        <p:nvSpPr>
          <p:cNvPr id="8" name="TOC num 2"/>
          <p:cNvSpPr/>
          <p:nvPr/>
        </p:nvSpPr>
        <p:spPr>
          <a:xfrm>
            <a:off x="3749040" y="1426464"/>
            <a:ext cx="475488" cy="475488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accent1"/>
                </a:solidFill>
              </a:rPr>
              <a:t>02</a:t>
            </a:r>
            <a:endParaRPr lang="en-US" sz="1400" dirty="0"/>
          </a:p>
        </p:txBody>
      </p:sp>
      <p:sp>
        <p:nvSpPr>
          <p:cNvPr id="9" name="TOC item 2"/>
          <p:cNvSpPr txBox="1"/>
          <p:nvPr/>
        </p:nvSpPr>
        <p:spPr>
          <a:xfrm>
            <a:off x="4434840" y="1426464"/>
            <a:ext cx="42062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주제의 속성 분석</a:t>
            </a:r>
            <a:endParaRPr lang="en-US" sz="1800" dirty="0"/>
          </a:p>
        </p:txBody>
      </p:sp>
      <p:sp>
        <p:nvSpPr>
          <p:cNvPr id="10" name="TOC num 3"/>
          <p:cNvSpPr/>
          <p:nvPr/>
        </p:nvSpPr>
        <p:spPr>
          <a:xfrm>
            <a:off x="3749040" y="2194560"/>
            <a:ext cx="475488" cy="475488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accent1"/>
                </a:solidFill>
              </a:rPr>
              <a:t>03</a:t>
            </a:r>
            <a:endParaRPr lang="en-US" sz="1400" dirty="0"/>
          </a:p>
        </p:txBody>
      </p:sp>
      <p:sp>
        <p:nvSpPr>
          <p:cNvPr id="11" name="TOC item 3"/>
          <p:cNvSpPr txBox="1"/>
          <p:nvPr/>
        </p:nvSpPr>
        <p:spPr>
          <a:xfrm>
            <a:off x="4434840" y="2194560"/>
            <a:ext cx="42062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현실적 제한조건 분석</a:t>
            </a:r>
            <a:endParaRPr lang="en-US" sz="1800" dirty="0"/>
          </a:p>
        </p:txBody>
      </p:sp>
      <p:sp>
        <p:nvSpPr>
          <p:cNvPr id="12" name="TOC num 4"/>
          <p:cNvSpPr/>
          <p:nvPr/>
        </p:nvSpPr>
        <p:spPr>
          <a:xfrm>
            <a:off x="3749040" y="2962656"/>
            <a:ext cx="475488" cy="475488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accent1"/>
                </a:solidFill>
              </a:rPr>
              <a:t>04</a:t>
            </a:r>
            <a:endParaRPr lang="en-US" sz="1400" dirty="0"/>
          </a:p>
        </p:txBody>
      </p:sp>
      <p:sp>
        <p:nvSpPr>
          <p:cNvPr id="13" name="TOC item 4"/>
          <p:cNvSpPr txBox="1"/>
          <p:nvPr/>
        </p:nvSpPr>
        <p:spPr>
          <a:xfrm>
            <a:off x="4434840" y="2962656"/>
            <a:ext cx="42062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결과 및 고찰</a:t>
            </a:r>
            <a:endParaRPr lang="en-US" sz="1800" dirty="0"/>
          </a:p>
        </p:txBody>
      </p:sp>
      <p:sp>
        <p:nvSpPr>
          <p:cNvPr id="14" name="TOC num 5"/>
          <p:cNvSpPr/>
          <p:nvPr/>
        </p:nvSpPr>
        <p:spPr>
          <a:xfrm>
            <a:off x="3749040" y="3730752"/>
            <a:ext cx="475488" cy="475488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accent1"/>
                </a:solidFill>
              </a:rPr>
              <a:t>05</a:t>
            </a:r>
            <a:endParaRPr lang="en-US" sz="1400" dirty="0"/>
          </a:p>
        </p:txBody>
      </p:sp>
      <p:sp>
        <p:nvSpPr>
          <p:cNvPr id="15" name="TOC item 5"/>
          <p:cNvSpPr txBox="1"/>
          <p:nvPr/>
        </p:nvSpPr>
        <p:spPr>
          <a:xfrm>
            <a:off x="4434840" y="3730752"/>
            <a:ext cx="42062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결론 및 기대효과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chip"/>
          <p:cNvSpPr/>
          <p:nvPr/>
        </p:nvSpPr>
        <p:spPr>
          <a:xfrm>
            <a:off x="457200" y="347472"/>
            <a:ext cx="566928" cy="384048"/>
          </a:xfrm>
          <a:prstGeom prst="roundRect">
            <a:avLst>
              <a:gd name="adj" fmla="val 19048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1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주제 선정 배경 및 필요성</a:t>
            </a:r>
            <a:endParaRPr lang="en-US" sz="2000" dirty="0"/>
          </a:p>
        </p:txBody>
      </p:sp>
      <p:sp>
        <p:nvSpPr>
          <p:cNvPr id="4" name="Guide box"/>
          <p:cNvSpPr/>
          <p:nvPr/>
        </p:nvSpPr>
        <p:spPr>
          <a:xfrm>
            <a:off x="457200" y="932688"/>
            <a:ext cx="8229600" cy="457200"/>
          </a:xfrm>
          <a:prstGeom prst="roundRect">
            <a:avLst>
              <a:gd name="adj" fmla="val 12000"/>
            </a:avLst>
          </a:prstGeom>
          <a:solidFill>
            <a:srgbClr val="FFF6DD"/>
          </a:solidFill>
          <a:ln/>
        </p:spPr>
      </p:sp>
      <p:pic>
        <p:nvPicPr>
          <p:cNvPr id="5" name="Guide icon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" y="1060704"/>
            <a:ext cx="201168" cy="201168"/>
          </a:xfrm>
          <a:prstGeom prst="rect">
            <a:avLst/>
          </a:prstGeom>
        </p:spPr>
      </p:pic>
      <p:sp>
        <p:nvSpPr>
          <p:cNvPr id="6" name="Guide text"/>
          <p:cNvSpPr txBox="1"/>
          <p:nvPr/>
        </p:nvSpPr>
        <p:spPr>
          <a:xfrm>
            <a:off x="932688" y="932688"/>
            <a:ext cx="7635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7A5B00"/>
                </a:solidFill>
              </a:rPr>
              <a:t>작성 가이드   </a:t>
            </a:r>
            <a:r>
              <a:rPr lang="en-US" sz="1100" dirty="0">
                <a:solidFill>
                  <a:srgbClr val="7A5B00"/>
                </a:solidFill>
              </a:rPr>
              <a:t>최신 정보와 관련 연구결과를 활용한 주제(문제)를 다루었음을 설명하세요.</a:t>
            </a:r>
            <a:endParaRPr lang="en-US" sz="1100" dirty="0"/>
          </a:p>
        </p:txBody>
      </p:sp>
      <p:sp>
        <p:nvSpPr>
          <p:cNvPr id="7" name="Text 0"/>
          <p:cNvSpPr>
            <a:spLocks noGrp="1"/>
          </p:cNvSpPr>
          <p:nvPr>
            <p:ph type="body" idx="102" hasCustomPrompt="1"/>
          </p:nvPr>
        </p:nvSpPr>
        <p:spPr>
          <a:xfrm>
            <a:off x="457200" y="1536192"/>
            <a:ext cx="8229600" cy="303580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t"/>
          <a:lstStyle/>
          <a:p>
            <a:pPr marL="0" indent="0">
              <a:spcAft>
                <a:spcPts val="600"/>
              </a:spcAft>
              <a:buNone/>
            </a:pP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chip"/>
          <p:cNvSpPr/>
          <p:nvPr/>
        </p:nvSpPr>
        <p:spPr>
          <a:xfrm>
            <a:off x="457200" y="347472"/>
            <a:ext cx="566928" cy="384048"/>
          </a:xfrm>
          <a:prstGeom prst="roundRect">
            <a:avLst>
              <a:gd name="adj" fmla="val 19048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2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주제의 속성 분석</a:t>
            </a:r>
            <a:endParaRPr lang="en-US" sz="2000" dirty="0"/>
          </a:p>
        </p:txBody>
      </p:sp>
      <p:sp>
        <p:nvSpPr>
          <p:cNvPr id="4" name="Guide box"/>
          <p:cNvSpPr/>
          <p:nvPr/>
        </p:nvSpPr>
        <p:spPr>
          <a:xfrm>
            <a:off x="457200" y="932688"/>
            <a:ext cx="8229600" cy="457200"/>
          </a:xfrm>
          <a:prstGeom prst="roundRect">
            <a:avLst>
              <a:gd name="adj" fmla="val 12000"/>
            </a:avLst>
          </a:prstGeom>
          <a:solidFill>
            <a:srgbClr val="FFF6DD"/>
          </a:solidFill>
          <a:ln/>
        </p:spPr>
      </p:sp>
      <p:pic>
        <p:nvPicPr>
          <p:cNvPr id="5" name="Guide icon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" y="1060704"/>
            <a:ext cx="201168" cy="201168"/>
          </a:xfrm>
          <a:prstGeom prst="rect">
            <a:avLst/>
          </a:prstGeom>
        </p:spPr>
      </p:pic>
      <p:sp>
        <p:nvSpPr>
          <p:cNvPr id="6" name="Guide text"/>
          <p:cNvSpPr txBox="1"/>
          <p:nvPr/>
        </p:nvSpPr>
        <p:spPr>
          <a:xfrm>
            <a:off x="932688" y="932688"/>
            <a:ext cx="7635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7A5B00"/>
                </a:solidFill>
              </a:rPr>
              <a:t>작성 가이드   </a:t>
            </a:r>
            <a:r>
              <a:rPr lang="en-US" sz="1100" dirty="0">
                <a:solidFill>
                  <a:srgbClr val="7A5B00"/>
                </a:solidFill>
              </a:rPr>
              <a:t>7개 문제 속성 중 해당되는 속성에 만족 여부를 O/X로 표시하고, O인 항목은 다음 장부터 설명하세요.</a:t>
            </a:r>
            <a:endParaRPr lang="en-US" sz="1100" dirty="0"/>
          </a:p>
        </p:txBody>
      </p:sp>
      <p:graphicFrame>
        <p:nvGraphicFramePr>
          <p:cNvPr id="7" name="Attribute 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572768"/>
          <a:ext cx="8229600" cy="914400"/>
        </p:xfrm>
        <a:graphic>
          <a:graphicData uri="http://schemas.openxmlformats.org/drawingml/2006/table">
            <a:tbl>
              <a:tblPr/>
              <a:tblGrid>
                <a:gridCol w="6492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204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Capstone Design 문제 속성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498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해당 여부 (O / X)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49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1.  </a:t>
                      </a:r>
                      <a:r>
                        <a:rPr lang="en-US" sz="1200" dirty="0">
                          <a:solidFill>
                            <a:srgbClr val="1B2433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상충되는 기술적 문제를 다룬 문제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8A94A6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O / X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2.  </a:t>
                      </a:r>
                      <a:r>
                        <a:rPr lang="en-US" sz="1200" dirty="0">
                          <a:solidFill>
                            <a:srgbClr val="1B2433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확실한 해결책이 없는 문제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8A94A6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O / X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3.  </a:t>
                      </a:r>
                      <a:r>
                        <a:rPr lang="en-US" sz="1200" dirty="0">
                          <a:solidFill>
                            <a:srgbClr val="1B2433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생소한 주제를 다룬 문제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8A94A6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O / X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4.  </a:t>
                      </a:r>
                      <a:r>
                        <a:rPr lang="en-US" sz="1200" dirty="0">
                          <a:solidFill>
                            <a:srgbClr val="1B2433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현행 표준 및 법규에 포함되지 않는 문제 해결을 다룬 문제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8A94A6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O / X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5.  </a:t>
                      </a:r>
                      <a:r>
                        <a:rPr lang="en-US" sz="1200" dirty="0">
                          <a:solidFill>
                            <a:srgbClr val="1B2433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다양한 이해관계자들의 요구사항을 다룬 문제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8A94A6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O / X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6.  </a:t>
                      </a:r>
                      <a:r>
                        <a:rPr lang="en-US" sz="1200" dirty="0">
                          <a:solidFill>
                            <a:srgbClr val="1B2433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상호 의존적인 세부문제들이 결합된 종합적인 문제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8A94A6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O / X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7.  </a:t>
                      </a:r>
                      <a:r>
                        <a:rPr lang="en-US" sz="1200" dirty="0">
                          <a:solidFill>
                            <a:srgbClr val="1B2433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다양한 분야에 미치는 영향을 고려한 문제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8A94A6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O / X</a:t>
                      </a:r>
                      <a:endParaRPr lang="en-US" sz="12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chip"/>
          <p:cNvSpPr/>
          <p:nvPr/>
        </p:nvSpPr>
        <p:spPr>
          <a:xfrm>
            <a:off x="457200" y="347472"/>
            <a:ext cx="566928" cy="384048"/>
          </a:xfrm>
          <a:prstGeom prst="roundRect">
            <a:avLst>
              <a:gd name="adj" fmla="val 19048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2-1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상충되는 기술적 문제를 다룬 문제</a:t>
            </a:r>
            <a:endParaRPr lang="en-US" sz="2000" dirty="0"/>
          </a:p>
        </p:txBody>
      </p:sp>
      <p:sp>
        <p:nvSpPr>
          <p:cNvPr id="4" name="Guide box"/>
          <p:cNvSpPr/>
          <p:nvPr/>
        </p:nvSpPr>
        <p:spPr>
          <a:xfrm>
            <a:off x="457200" y="932688"/>
            <a:ext cx="8229600" cy="457200"/>
          </a:xfrm>
          <a:prstGeom prst="roundRect">
            <a:avLst>
              <a:gd name="adj" fmla="val 12000"/>
            </a:avLst>
          </a:prstGeom>
          <a:solidFill>
            <a:srgbClr val="FFF6DD"/>
          </a:solidFill>
          <a:ln/>
        </p:spPr>
      </p:sp>
      <p:pic>
        <p:nvPicPr>
          <p:cNvPr id="5" name="Guide icon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" y="1060704"/>
            <a:ext cx="201168" cy="201168"/>
          </a:xfrm>
          <a:prstGeom prst="rect">
            <a:avLst/>
          </a:prstGeom>
        </p:spPr>
      </p:pic>
      <p:sp>
        <p:nvSpPr>
          <p:cNvPr id="6" name="Guide text"/>
          <p:cNvSpPr txBox="1"/>
          <p:nvPr/>
        </p:nvSpPr>
        <p:spPr>
          <a:xfrm>
            <a:off x="932688" y="932688"/>
            <a:ext cx="7635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7A5B00"/>
                </a:solidFill>
              </a:rPr>
              <a:t>작성 가이드   </a:t>
            </a:r>
            <a:r>
              <a:rPr lang="en-US" sz="1100" dirty="0">
                <a:solidFill>
                  <a:srgbClr val="7A5B00"/>
                </a:solidFill>
              </a:rPr>
              <a:t>예를 들어, 4륜 구동 자동차의 연비 상승과 같은 상충되는 문제를 다루었음을 기술하세요.</a:t>
            </a:r>
            <a:endParaRPr lang="en-US" sz="1100" dirty="0"/>
          </a:p>
        </p:txBody>
      </p:sp>
      <p:sp>
        <p:nvSpPr>
          <p:cNvPr id="7" name="Guide rule"/>
          <p:cNvSpPr txBox="1"/>
          <p:nvPr/>
        </p:nvSpPr>
        <p:spPr>
          <a:xfrm>
            <a:off x="457200" y="1481328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64989"/>
                </a:solidFill>
              </a:rPr>
              <a:t>★ 해당하는 항목에만 슬라이드를 작성합니다. </a:t>
            </a:r>
            <a:r>
              <a:rPr lang="en-US" sz="1100" dirty="0">
                <a:solidFill>
                  <a:srgbClr val="4A5568"/>
                </a:solidFill>
              </a:rPr>
              <a:t>예) 2-1, 2-3, 2-5, 2-7에 해당할 경우 → 번호를 2-1 ~ 2-4로 다시 매겨 작성</a:t>
            </a:r>
            <a:endParaRPr lang="en-US" sz="1100" dirty="0"/>
          </a:p>
        </p:txBody>
      </p:sp>
      <p:sp>
        <p:nvSpPr>
          <p:cNvPr id="8" name="Card all"/>
          <p:cNvSpPr/>
          <p:nvPr/>
        </p:nvSpPr>
        <p:spPr>
          <a:xfrm>
            <a:off x="457200" y="1901952"/>
            <a:ext cx="3703320" cy="2697480"/>
          </a:xfrm>
          <a:prstGeom prst="roundRect">
            <a:avLst>
              <a:gd name="adj" fmla="val 2712"/>
            </a:avLst>
          </a:prstGeom>
          <a:solidFill>
            <a:srgbClr val="EEF3F9"/>
          </a:solidFill>
          <a:ln/>
        </p:spPr>
      </p:sp>
      <p:sp>
        <p:nvSpPr>
          <p:cNvPr id="9" name="Card all title"/>
          <p:cNvSpPr txBox="1"/>
          <p:nvPr/>
        </p:nvSpPr>
        <p:spPr>
          <a:xfrm>
            <a:off x="640080" y="2011680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chemeClr val="accent1"/>
                </a:solidFill>
              </a:rPr>
              <a:t>전체 7개 속성</a:t>
            </a:r>
            <a:endParaRPr lang="en-US" sz="1100" dirty="0"/>
          </a:p>
        </p:txBody>
      </p:sp>
      <p:sp>
        <p:nvSpPr>
          <p:cNvPr id="10" name="Dot 1"/>
          <p:cNvSpPr/>
          <p:nvPr/>
        </p:nvSpPr>
        <p:spPr>
          <a:xfrm>
            <a:off x="658368" y="2404872"/>
            <a:ext cx="182880" cy="182880"/>
          </a:xfrm>
          <a:prstGeom prst="ellipse">
            <a:avLst/>
          </a:prstGeom>
          <a:solidFill>
            <a:srgbClr val="064989"/>
          </a:solidFill>
          <a:ln w="9525">
            <a:solidFill>
              <a:srgbClr val="064989"/>
            </a:solidFill>
            <a:prstDash val="solid"/>
          </a:ln>
        </p:spPr>
      </p:sp>
      <p:pic>
        <p:nvPicPr>
          <p:cNvPr id="11" name="Check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2432304"/>
            <a:ext cx="128016" cy="128016"/>
          </a:xfrm>
          <a:prstGeom prst="rect">
            <a:avLst/>
          </a:prstGeom>
        </p:spPr>
      </p:pic>
      <p:sp>
        <p:nvSpPr>
          <p:cNvPr id="12" name="All item 1"/>
          <p:cNvSpPr txBox="1"/>
          <p:nvPr/>
        </p:nvSpPr>
        <p:spPr>
          <a:xfrm>
            <a:off x="932688" y="2359152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B2433"/>
                </a:solidFill>
              </a:rPr>
              <a:t>2-1  상충되는 기술적 문제</a:t>
            </a:r>
            <a:endParaRPr lang="en-US" sz="1050" dirty="0"/>
          </a:p>
        </p:txBody>
      </p:sp>
      <p:sp>
        <p:nvSpPr>
          <p:cNvPr id="13" name="Dot 2"/>
          <p:cNvSpPr/>
          <p:nvPr/>
        </p:nvSpPr>
        <p:spPr>
          <a:xfrm>
            <a:off x="658368" y="2715768"/>
            <a:ext cx="182880" cy="182880"/>
          </a:xfrm>
          <a:prstGeom prst="ellipse">
            <a:avLst/>
          </a:prstGeom>
          <a:solidFill>
            <a:srgbClr val="FFFFFF"/>
          </a:solidFill>
          <a:ln w="9525">
            <a:solidFill>
              <a:srgbClr val="B8C2D1"/>
            </a:solidFill>
            <a:prstDash val="solid"/>
          </a:ln>
        </p:spPr>
      </p:sp>
      <p:sp>
        <p:nvSpPr>
          <p:cNvPr id="14" name="All item 2"/>
          <p:cNvSpPr txBox="1"/>
          <p:nvPr/>
        </p:nvSpPr>
        <p:spPr>
          <a:xfrm>
            <a:off x="932688" y="2670048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9AA3B2"/>
                </a:solidFill>
              </a:rPr>
              <a:t>2-2  확실한 해결책이 없는 문제</a:t>
            </a:r>
            <a:endParaRPr lang="en-US" sz="1050" dirty="0"/>
          </a:p>
        </p:txBody>
      </p:sp>
      <p:sp>
        <p:nvSpPr>
          <p:cNvPr id="15" name="Dot 3"/>
          <p:cNvSpPr/>
          <p:nvPr/>
        </p:nvSpPr>
        <p:spPr>
          <a:xfrm>
            <a:off x="658368" y="3026664"/>
            <a:ext cx="182880" cy="182880"/>
          </a:xfrm>
          <a:prstGeom prst="ellipse">
            <a:avLst/>
          </a:prstGeom>
          <a:solidFill>
            <a:srgbClr val="064989"/>
          </a:solidFill>
          <a:ln w="9525">
            <a:solidFill>
              <a:srgbClr val="064989"/>
            </a:solidFill>
            <a:prstDash val="solid"/>
          </a:ln>
        </p:spPr>
      </p:sp>
      <p:pic>
        <p:nvPicPr>
          <p:cNvPr id="16" name="Check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3054096"/>
            <a:ext cx="128016" cy="128016"/>
          </a:xfrm>
          <a:prstGeom prst="rect">
            <a:avLst/>
          </a:prstGeom>
        </p:spPr>
      </p:pic>
      <p:sp>
        <p:nvSpPr>
          <p:cNvPr id="17" name="All item 3"/>
          <p:cNvSpPr txBox="1"/>
          <p:nvPr/>
        </p:nvSpPr>
        <p:spPr>
          <a:xfrm>
            <a:off x="932688" y="2980944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B2433"/>
                </a:solidFill>
              </a:rPr>
              <a:t>2-3  생소한 주제를 다룬 문제</a:t>
            </a:r>
            <a:endParaRPr lang="en-US" sz="1050" dirty="0"/>
          </a:p>
        </p:txBody>
      </p:sp>
      <p:sp>
        <p:nvSpPr>
          <p:cNvPr id="18" name="Dot 4"/>
          <p:cNvSpPr/>
          <p:nvPr/>
        </p:nvSpPr>
        <p:spPr>
          <a:xfrm>
            <a:off x="658368" y="3337560"/>
            <a:ext cx="182880" cy="182880"/>
          </a:xfrm>
          <a:prstGeom prst="ellipse">
            <a:avLst/>
          </a:prstGeom>
          <a:solidFill>
            <a:srgbClr val="FFFFFF"/>
          </a:solidFill>
          <a:ln w="9525">
            <a:solidFill>
              <a:srgbClr val="B8C2D1"/>
            </a:solidFill>
            <a:prstDash val="solid"/>
          </a:ln>
        </p:spPr>
      </p:sp>
      <p:sp>
        <p:nvSpPr>
          <p:cNvPr id="19" name="All item 4"/>
          <p:cNvSpPr txBox="1"/>
          <p:nvPr/>
        </p:nvSpPr>
        <p:spPr>
          <a:xfrm>
            <a:off x="932688" y="3291840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9AA3B2"/>
                </a:solidFill>
              </a:rPr>
              <a:t>2-4  현행 표준·법규에 포함되지 않는 문제</a:t>
            </a:r>
            <a:endParaRPr lang="en-US" sz="1050" dirty="0"/>
          </a:p>
        </p:txBody>
      </p:sp>
      <p:sp>
        <p:nvSpPr>
          <p:cNvPr id="20" name="Dot 5"/>
          <p:cNvSpPr/>
          <p:nvPr/>
        </p:nvSpPr>
        <p:spPr>
          <a:xfrm>
            <a:off x="658368" y="3648456"/>
            <a:ext cx="182880" cy="182880"/>
          </a:xfrm>
          <a:prstGeom prst="ellipse">
            <a:avLst/>
          </a:prstGeom>
          <a:solidFill>
            <a:srgbClr val="064989"/>
          </a:solidFill>
          <a:ln w="9525">
            <a:solidFill>
              <a:srgbClr val="064989"/>
            </a:solidFill>
            <a:prstDash val="solid"/>
          </a:ln>
        </p:spPr>
      </p:sp>
      <p:pic>
        <p:nvPicPr>
          <p:cNvPr id="21" name="Check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3675888"/>
            <a:ext cx="128016" cy="128016"/>
          </a:xfrm>
          <a:prstGeom prst="rect">
            <a:avLst/>
          </a:prstGeom>
        </p:spPr>
      </p:pic>
      <p:sp>
        <p:nvSpPr>
          <p:cNvPr id="22" name="All item 5"/>
          <p:cNvSpPr txBox="1"/>
          <p:nvPr/>
        </p:nvSpPr>
        <p:spPr>
          <a:xfrm>
            <a:off x="932688" y="3602736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B2433"/>
                </a:solidFill>
              </a:rPr>
              <a:t>2-5  다양한 이해관계자의 요구사항</a:t>
            </a:r>
            <a:endParaRPr lang="en-US" sz="1050" dirty="0"/>
          </a:p>
        </p:txBody>
      </p:sp>
      <p:sp>
        <p:nvSpPr>
          <p:cNvPr id="23" name="Dot 6"/>
          <p:cNvSpPr/>
          <p:nvPr/>
        </p:nvSpPr>
        <p:spPr>
          <a:xfrm>
            <a:off x="658368" y="3959352"/>
            <a:ext cx="182880" cy="182880"/>
          </a:xfrm>
          <a:prstGeom prst="ellipse">
            <a:avLst/>
          </a:prstGeom>
          <a:solidFill>
            <a:srgbClr val="FFFFFF"/>
          </a:solidFill>
          <a:ln w="9525">
            <a:solidFill>
              <a:srgbClr val="B8C2D1"/>
            </a:solidFill>
            <a:prstDash val="solid"/>
          </a:ln>
        </p:spPr>
      </p:sp>
      <p:sp>
        <p:nvSpPr>
          <p:cNvPr id="24" name="All item 6"/>
          <p:cNvSpPr txBox="1"/>
          <p:nvPr/>
        </p:nvSpPr>
        <p:spPr>
          <a:xfrm>
            <a:off x="932688" y="3913632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9AA3B2"/>
                </a:solidFill>
              </a:rPr>
              <a:t>2-6  상호 의존적인 세부문제의 종합</a:t>
            </a:r>
            <a:endParaRPr lang="en-US" sz="1050" dirty="0"/>
          </a:p>
        </p:txBody>
      </p:sp>
      <p:sp>
        <p:nvSpPr>
          <p:cNvPr id="25" name="Dot 7"/>
          <p:cNvSpPr/>
          <p:nvPr/>
        </p:nvSpPr>
        <p:spPr>
          <a:xfrm>
            <a:off x="658368" y="4270248"/>
            <a:ext cx="182880" cy="182880"/>
          </a:xfrm>
          <a:prstGeom prst="ellipse">
            <a:avLst/>
          </a:prstGeom>
          <a:solidFill>
            <a:srgbClr val="064989"/>
          </a:solidFill>
          <a:ln w="9525">
            <a:solidFill>
              <a:srgbClr val="064989"/>
            </a:solidFill>
            <a:prstDash val="solid"/>
          </a:ln>
        </p:spPr>
      </p:sp>
      <p:pic>
        <p:nvPicPr>
          <p:cNvPr id="26" name="Check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4297680"/>
            <a:ext cx="128016" cy="128016"/>
          </a:xfrm>
          <a:prstGeom prst="rect">
            <a:avLst/>
          </a:prstGeom>
        </p:spPr>
      </p:pic>
      <p:sp>
        <p:nvSpPr>
          <p:cNvPr id="27" name="All item 7"/>
          <p:cNvSpPr txBox="1"/>
          <p:nvPr/>
        </p:nvSpPr>
        <p:spPr>
          <a:xfrm>
            <a:off x="932688" y="4224528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B2433"/>
                </a:solidFill>
              </a:rPr>
              <a:t>2-7  다양한 분야에 미치는 영향</a:t>
            </a:r>
            <a:endParaRPr lang="en-US" sz="1050" dirty="0"/>
          </a:p>
        </p:txBody>
      </p:sp>
      <p:pic>
        <p:nvPicPr>
          <p:cNvPr id="28" name="Arrow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5968" y="3086100"/>
            <a:ext cx="329184" cy="329184"/>
          </a:xfrm>
          <a:prstGeom prst="rect">
            <a:avLst/>
          </a:prstGeom>
        </p:spPr>
      </p:pic>
      <p:sp>
        <p:nvSpPr>
          <p:cNvPr id="29" name="Card example"/>
          <p:cNvSpPr/>
          <p:nvPr/>
        </p:nvSpPr>
        <p:spPr>
          <a:xfrm>
            <a:off x="4800600" y="1901952"/>
            <a:ext cx="3886200" cy="2697480"/>
          </a:xfrm>
          <a:prstGeom prst="roundRect">
            <a:avLst>
              <a:gd name="adj" fmla="val 2712"/>
            </a:avLst>
          </a:prstGeom>
          <a:solidFill>
            <a:srgbClr val="FFFFFF"/>
          </a:solidFill>
          <a:ln w="15875">
            <a:solidFill>
              <a:srgbClr val="064989"/>
            </a:solidFill>
            <a:prstDash val="solid"/>
          </a:ln>
        </p:spPr>
      </p:sp>
      <p:sp>
        <p:nvSpPr>
          <p:cNvPr id="30" name="Card example title"/>
          <p:cNvSpPr txBox="1"/>
          <p:nvPr/>
        </p:nvSpPr>
        <p:spPr>
          <a:xfrm>
            <a:off x="4983480" y="2011680"/>
            <a:ext cx="3474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chemeClr val="accent1"/>
                </a:solidFill>
              </a:rPr>
              <a:t>작성 예시</a:t>
            </a:r>
            <a:endParaRPr lang="en-US" sz="1100" dirty="0"/>
          </a:p>
        </p:txBody>
      </p:sp>
      <p:sp>
        <p:nvSpPr>
          <p:cNvPr id="31" name="Ex num 1"/>
          <p:cNvSpPr/>
          <p:nvPr/>
        </p:nvSpPr>
        <p:spPr>
          <a:xfrm>
            <a:off x="4983480" y="2386584"/>
            <a:ext cx="420624" cy="256032"/>
          </a:xfrm>
          <a:prstGeom prst="roundRect">
            <a:avLst>
              <a:gd name="adj" fmla="val 17857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chemeClr val="accent1"/>
                </a:solidFill>
              </a:rPr>
              <a:t>2-1</a:t>
            </a:r>
            <a:endParaRPr lang="en-US" sz="1000" dirty="0"/>
          </a:p>
        </p:txBody>
      </p:sp>
      <p:sp>
        <p:nvSpPr>
          <p:cNvPr id="32" name="Ex item 1"/>
          <p:cNvSpPr txBox="1"/>
          <p:nvPr/>
        </p:nvSpPr>
        <p:spPr>
          <a:xfrm>
            <a:off x="5504688" y="2359152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3"/>
                </a:solidFill>
              </a:rPr>
              <a:t>상충되는 기술적 문제를 다룬 문제</a:t>
            </a:r>
            <a:endParaRPr lang="en-US" sz="1050" dirty="0"/>
          </a:p>
        </p:txBody>
      </p:sp>
      <p:sp>
        <p:nvSpPr>
          <p:cNvPr id="33" name="Ex num 2"/>
          <p:cNvSpPr/>
          <p:nvPr/>
        </p:nvSpPr>
        <p:spPr>
          <a:xfrm>
            <a:off x="4983480" y="2770632"/>
            <a:ext cx="420624" cy="256032"/>
          </a:xfrm>
          <a:prstGeom prst="roundRect">
            <a:avLst>
              <a:gd name="adj" fmla="val 17857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chemeClr val="accent1"/>
                </a:solidFill>
              </a:rPr>
              <a:t>2-2</a:t>
            </a:r>
            <a:endParaRPr lang="en-US" sz="1000" dirty="0"/>
          </a:p>
        </p:txBody>
      </p:sp>
      <p:sp>
        <p:nvSpPr>
          <p:cNvPr id="34" name="Ex item 2"/>
          <p:cNvSpPr txBox="1"/>
          <p:nvPr/>
        </p:nvSpPr>
        <p:spPr>
          <a:xfrm>
            <a:off x="5504688" y="2743200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3"/>
                </a:solidFill>
              </a:rPr>
              <a:t>생소한 주제를 다룬 문제</a:t>
            </a:r>
            <a:endParaRPr lang="en-US" sz="1050" dirty="0"/>
          </a:p>
        </p:txBody>
      </p:sp>
      <p:sp>
        <p:nvSpPr>
          <p:cNvPr id="35" name="Ex num 3"/>
          <p:cNvSpPr/>
          <p:nvPr/>
        </p:nvSpPr>
        <p:spPr>
          <a:xfrm>
            <a:off x="4983480" y="3154680"/>
            <a:ext cx="420624" cy="256032"/>
          </a:xfrm>
          <a:prstGeom prst="roundRect">
            <a:avLst>
              <a:gd name="adj" fmla="val 17857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chemeClr val="accent1"/>
                </a:solidFill>
              </a:rPr>
              <a:t>2-3</a:t>
            </a:r>
            <a:endParaRPr lang="en-US" sz="1000" dirty="0"/>
          </a:p>
        </p:txBody>
      </p:sp>
      <p:sp>
        <p:nvSpPr>
          <p:cNvPr id="36" name="Ex item 3"/>
          <p:cNvSpPr txBox="1"/>
          <p:nvPr/>
        </p:nvSpPr>
        <p:spPr>
          <a:xfrm>
            <a:off x="5504688" y="3127248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3"/>
                </a:solidFill>
              </a:rPr>
              <a:t>다양한 이해관계자들의 요구사항을 다룬 문제</a:t>
            </a:r>
            <a:endParaRPr lang="en-US" sz="1050" dirty="0"/>
          </a:p>
        </p:txBody>
      </p:sp>
      <p:sp>
        <p:nvSpPr>
          <p:cNvPr id="37" name="Ex num 4"/>
          <p:cNvSpPr/>
          <p:nvPr/>
        </p:nvSpPr>
        <p:spPr>
          <a:xfrm>
            <a:off x="4983480" y="3538728"/>
            <a:ext cx="420624" cy="256032"/>
          </a:xfrm>
          <a:prstGeom prst="roundRect">
            <a:avLst>
              <a:gd name="adj" fmla="val 17857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chemeClr val="accent1"/>
                </a:solidFill>
              </a:rPr>
              <a:t>2-4</a:t>
            </a:r>
            <a:endParaRPr lang="en-US" sz="1000" dirty="0"/>
          </a:p>
        </p:txBody>
      </p:sp>
      <p:sp>
        <p:nvSpPr>
          <p:cNvPr id="38" name="Ex item 4"/>
          <p:cNvSpPr txBox="1"/>
          <p:nvPr/>
        </p:nvSpPr>
        <p:spPr>
          <a:xfrm>
            <a:off x="5504688" y="3511296"/>
            <a:ext cx="3063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433"/>
                </a:solidFill>
              </a:rPr>
              <a:t>다양한 분야에 미치는 영향을 고려한 문제</a:t>
            </a:r>
            <a:endParaRPr lang="en-US" sz="1050" dirty="0"/>
          </a:p>
        </p:txBody>
      </p:sp>
      <p:sp>
        <p:nvSpPr>
          <p:cNvPr id="39" name="Delete note"/>
          <p:cNvSpPr txBox="1"/>
          <p:nvPr/>
        </p:nvSpPr>
        <p:spPr>
          <a:xfrm>
            <a:off x="4983480" y="4078224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2433"/>
                </a:solidFill>
              </a:rPr>
              <a:t>이 외 </a:t>
            </a:r>
            <a:r>
              <a:rPr lang="en-US" sz="1100" b="1" dirty="0">
                <a:solidFill>
                  <a:schemeClr val="accent5"/>
                </a:solidFill>
              </a:rPr>
              <a:t>해당 없는 슬라이드는 지웁니다.</a:t>
            </a:r>
            <a:endParaRPr lang="en-US" sz="1100" dirty="0"/>
          </a:p>
        </p:txBody>
      </p:sp>
      <p:sp>
        <p:nvSpPr>
          <p:cNvPr id="4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chip"/>
          <p:cNvSpPr/>
          <p:nvPr/>
        </p:nvSpPr>
        <p:spPr>
          <a:xfrm>
            <a:off x="457200" y="347472"/>
            <a:ext cx="566928" cy="384048"/>
          </a:xfrm>
          <a:prstGeom prst="roundRect">
            <a:avLst>
              <a:gd name="adj" fmla="val 19048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2-2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확실한 해결책이 없는 문제</a:t>
            </a:r>
            <a:endParaRPr lang="en-US" sz="2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457200" y="1005840"/>
            <a:ext cx="8229600" cy="356616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t"/>
          <a:lstStyle/>
          <a:p>
            <a:pPr marL="0" indent="0">
              <a:spcAft>
                <a:spcPts val="600"/>
              </a:spcAft>
              <a:buNone/>
            </a:pP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chip"/>
          <p:cNvSpPr/>
          <p:nvPr/>
        </p:nvSpPr>
        <p:spPr>
          <a:xfrm>
            <a:off x="457200" y="347472"/>
            <a:ext cx="566928" cy="384048"/>
          </a:xfrm>
          <a:prstGeom prst="roundRect">
            <a:avLst>
              <a:gd name="adj" fmla="val 19048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2-3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생소한 주제를 다룬 문제</a:t>
            </a:r>
            <a:endParaRPr lang="en-US" sz="2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457200" y="1005840"/>
            <a:ext cx="8229600" cy="356616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t"/>
          <a:lstStyle/>
          <a:p>
            <a:pPr marL="0" indent="0">
              <a:spcAft>
                <a:spcPts val="600"/>
              </a:spcAft>
              <a:buNone/>
            </a:pP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chip"/>
          <p:cNvSpPr/>
          <p:nvPr/>
        </p:nvSpPr>
        <p:spPr>
          <a:xfrm>
            <a:off x="457200" y="347472"/>
            <a:ext cx="566928" cy="384048"/>
          </a:xfrm>
          <a:prstGeom prst="roundRect">
            <a:avLst>
              <a:gd name="adj" fmla="val 19048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2-4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현행 표준 및 법규에 포함되지 않는 문제 해결을 다룬 문제</a:t>
            </a:r>
            <a:endParaRPr lang="en-US" sz="2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457200" y="1005840"/>
            <a:ext cx="8229600" cy="356616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t"/>
          <a:lstStyle/>
          <a:p>
            <a:pPr marL="0" indent="0">
              <a:spcAft>
                <a:spcPts val="600"/>
              </a:spcAft>
              <a:buNone/>
            </a:pP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chip"/>
          <p:cNvSpPr/>
          <p:nvPr/>
        </p:nvSpPr>
        <p:spPr>
          <a:xfrm>
            <a:off x="457200" y="347472"/>
            <a:ext cx="566928" cy="384048"/>
          </a:xfrm>
          <a:prstGeom prst="roundRect">
            <a:avLst>
              <a:gd name="adj" fmla="val 19048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2-5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다양한 이해관계자들의 요구사항을 다룬 문제</a:t>
            </a:r>
            <a:endParaRPr lang="en-US" sz="2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457200" y="1005840"/>
            <a:ext cx="8229600" cy="356616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t"/>
          <a:lstStyle/>
          <a:p>
            <a:pPr marL="0" indent="0">
              <a:spcAft>
                <a:spcPts val="600"/>
              </a:spcAft>
              <a:buNone/>
            </a:pP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chip"/>
          <p:cNvSpPr/>
          <p:nvPr/>
        </p:nvSpPr>
        <p:spPr>
          <a:xfrm>
            <a:off x="457200" y="347472"/>
            <a:ext cx="566928" cy="384048"/>
          </a:xfrm>
          <a:prstGeom prst="roundRect">
            <a:avLst>
              <a:gd name="adj" fmla="val 19048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2-6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상호 의존적인 세부문제들이 결합된 종합적인 문제</a:t>
            </a:r>
            <a:endParaRPr lang="en-US" sz="2000" dirty="0"/>
          </a:p>
        </p:txBody>
      </p:sp>
      <p:sp>
        <p:nvSpPr>
          <p:cNvPr id="4" name="Guide box"/>
          <p:cNvSpPr/>
          <p:nvPr/>
        </p:nvSpPr>
        <p:spPr>
          <a:xfrm>
            <a:off x="457200" y="932688"/>
            <a:ext cx="8229600" cy="457200"/>
          </a:xfrm>
          <a:prstGeom prst="roundRect">
            <a:avLst>
              <a:gd name="adj" fmla="val 12000"/>
            </a:avLst>
          </a:prstGeom>
          <a:solidFill>
            <a:srgbClr val="FFF6DD"/>
          </a:solidFill>
          <a:ln/>
        </p:spPr>
      </p:sp>
      <p:pic>
        <p:nvPicPr>
          <p:cNvPr id="5" name="Guide icon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" y="1060704"/>
            <a:ext cx="201168" cy="201168"/>
          </a:xfrm>
          <a:prstGeom prst="rect">
            <a:avLst/>
          </a:prstGeom>
        </p:spPr>
      </p:pic>
      <p:sp>
        <p:nvSpPr>
          <p:cNvPr id="6" name="Guide text"/>
          <p:cNvSpPr txBox="1"/>
          <p:nvPr/>
        </p:nvSpPr>
        <p:spPr>
          <a:xfrm>
            <a:off x="932688" y="932688"/>
            <a:ext cx="7635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7A5B00"/>
                </a:solidFill>
              </a:rPr>
              <a:t>작성 가이드   </a:t>
            </a:r>
            <a:r>
              <a:rPr lang="en-US" sz="1100" dirty="0">
                <a:solidFill>
                  <a:srgbClr val="7A5B00"/>
                </a:solidFill>
              </a:rPr>
              <a:t>많은 구성 요소 또는 하위 문제들에 의한 상호 의존적인 세부문제들이 결합된 종합적인 문제를 다루었음을 기술하세요.</a:t>
            </a:r>
            <a:endParaRPr lang="en-US" sz="1100" dirty="0"/>
          </a:p>
        </p:txBody>
      </p:sp>
      <p:sp>
        <p:nvSpPr>
          <p:cNvPr id="7" name="Text 0"/>
          <p:cNvSpPr>
            <a:spLocks noGrp="1"/>
          </p:cNvSpPr>
          <p:nvPr>
            <p:ph type="body" idx="102" hasCustomPrompt="1"/>
          </p:nvPr>
        </p:nvSpPr>
        <p:spPr>
          <a:xfrm>
            <a:off x="457200" y="1536192"/>
            <a:ext cx="8229600" cy="303580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t"/>
          <a:lstStyle/>
          <a:p>
            <a:pPr marL="0" indent="0">
              <a:spcAft>
                <a:spcPts val="600"/>
              </a:spcAft>
              <a:buNone/>
            </a:pP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chip"/>
          <p:cNvSpPr/>
          <p:nvPr/>
        </p:nvSpPr>
        <p:spPr>
          <a:xfrm>
            <a:off x="457200" y="347472"/>
            <a:ext cx="566928" cy="384048"/>
          </a:xfrm>
          <a:prstGeom prst="roundRect">
            <a:avLst>
              <a:gd name="adj" fmla="val 19048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2-7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다양한 분야에 미치는 영향을 고려한 문제</a:t>
            </a:r>
            <a:endParaRPr lang="en-US" sz="20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457200" y="1005840"/>
            <a:ext cx="8229600" cy="356616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t"/>
          <a:lstStyle/>
          <a:p>
            <a:pPr marL="0" indent="0">
              <a:spcAft>
                <a:spcPts val="600"/>
              </a:spcAft>
              <a:buNone/>
            </a:pP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chip"/>
          <p:cNvSpPr/>
          <p:nvPr/>
        </p:nvSpPr>
        <p:spPr>
          <a:xfrm>
            <a:off x="457200" y="347472"/>
            <a:ext cx="566928" cy="384048"/>
          </a:xfrm>
          <a:prstGeom prst="roundRect">
            <a:avLst>
              <a:gd name="adj" fmla="val 19048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3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현실적 제한조건 분석</a:t>
            </a:r>
            <a:endParaRPr lang="en-US" sz="2000" dirty="0"/>
          </a:p>
        </p:txBody>
      </p:sp>
      <p:sp>
        <p:nvSpPr>
          <p:cNvPr id="4" name="Guide box"/>
          <p:cNvSpPr/>
          <p:nvPr/>
        </p:nvSpPr>
        <p:spPr>
          <a:xfrm>
            <a:off x="457200" y="932688"/>
            <a:ext cx="8229600" cy="457200"/>
          </a:xfrm>
          <a:prstGeom prst="roundRect">
            <a:avLst>
              <a:gd name="adj" fmla="val 12000"/>
            </a:avLst>
          </a:prstGeom>
          <a:solidFill>
            <a:srgbClr val="FFF6DD"/>
          </a:solidFill>
          <a:ln/>
        </p:spPr>
      </p:sp>
      <p:pic>
        <p:nvPicPr>
          <p:cNvPr id="5" name="Guide icon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" y="1060704"/>
            <a:ext cx="201168" cy="201168"/>
          </a:xfrm>
          <a:prstGeom prst="rect">
            <a:avLst/>
          </a:prstGeom>
        </p:spPr>
      </p:pic>
      <p:sp>
        <p:nvSpPr>
          <p:cNvPr id="6" name="Guide text"/>
          <p:cNvSpPr txBox="1"/>
          <p:nvPr/>
        </p:nvSpPr>
        <p:spPr>
          <a:xfrm>
            <a:off x="932688" y="932688"/>
            <a:ext cx="7635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7A5B00"/>
                </a:solidFill>
              </a:rPr>
              <a:t>작성 가이드   </a:t>
            </a:r>
            <a:r>
              <a:rPr lang="en-US" sz="1100" dirty="0">
                <a:solidFill>
                  <a:srgbClr val="7A5B00"/>
                </a:solidFill>
              </a:rPr>
              <a:t>설계의 절차나 결과물에 적용된 제한조건을 기술하세요. 지면이 부족하면 표를 나누어 다음 장에 기술하세요.</a:t>
            </a:r>
            <a:endParaRPr lang="en-US" sz="1100" dirty="0"/>
          </a:p>
        </p:txBody>
      </p:sp>
      <p:graphicFrame>
        <p:nvGraphicFramePr>
          <p:cNvPr id="13" name="Constraint 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536192"/>
          <a:ext cx="8229600" cy="914400"/>
        </p:xfrm>
        <a:graphic>
          <a:graphicData uri="http://schemas.openxmlformats.org/drawingml/2006/table">
            <a:tbl>
              <a:tblPr/>
              <a:tblGrid>
                <a:gridCol w="1554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75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8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제한조건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498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설계의 절차나 결과물에 적용된 제한조건의 내용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49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경제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i="1" dirty="0">
                          <a:solidFill>
                            <a:srgbClr val="8A94A6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e.g.) 우리 팀은 4명이므로 120만원의 지원비로 …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환경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사회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윤리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미학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보건 및 안전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생산성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내구성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산업표준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064989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기타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i="1" dirty="0">
                          <a:solidFill>
                            <a:srgbClr val="8A94A6"/>
                          </a:solidFill>
                          <a:latin typeface="맑은 고딕" pitchFamily="34" charset="0"/>
                          <a:ea typeface="맑은 고딕" pitchFamily="34" charset="-122"/>
                          <a:cs typeface="맑은 고딕" pitchFamily="34" charset="-120"/>
                        </a:rPr>
                        <a:t>기타 제한조건이 있는 경우, 제한조건 명칭을 기입하고 내용을 기술하세요.</a:t>
                      </a:r>
                      <a:endParaRPr lang="en-US" sz="1100" dirty="0">
                        <a:latin typeface="맑은 고딕" charset="0"/>
                        <a:ea typeface="맑은 고딕" charset="0"/>
                        <a:cs typeface="맑은 고딕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5DE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chip"/>
          <p:cNvSpPr/>
          <p:nvPr/>
        </p:nvSpPr>
        <p:spPr>
          <a:xfrm>
            <a:off x="457200" y="347472"/>
            <a:ext cx="566928" cy="384048"/>
          </a:xfrm>
          <a:prstGeom prst="roundRect">
            <a:avLst>
              <a:gd name="adj" fmla="val 19048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4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결과 및 고찰 (Results and Discussion)</a:t>
            </a:r>
            <a:endParaRPr lang="en-US" sz="2000" dirty="0"/>
          </a:p>
        </p:txBody>
      </p:sp>
      <p:sp>
        <p:nvSpPr>
          <p:cNvPr id="4" name="Guide box"/>
          <p:cNvSpPr/>
          <p:nvPr/>
        </p:nvSpPr>
        <p:spPr>
          <a:xfrm>
            <a:off x="457200" y="932688"/>
            <a:ext cx="8229600" cy="457200"/>
          </a:xfrm>
          <a:prstGeom prst="roundRect">
            <a:avLst>
              <a:gd name="adj" fmla="val 12000"/>
            </a:avLst>
          </a:prstGeom>
          <a:solidFill>
            <a:srgbClr val="FFF6DD"/>
          </a:solidFill>
          <a:ln/>
        </p:spPr>
      </p:sp>
      <p:pic>
        <p:nvPicPr>
          <p:cNvPr id="5" name="Guide icon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" y="1060704"/>
            <a:ext cx="201168" cy="201168"/>
          </a:xfrm>
          <a:prstGeom prst="rect">
            <a:avLst/>
          </a:prstGeom>
        </p:spPr>
      </p:pic>
      <p:sp>
        <p:nvSpPr>
          <p:cNvPr id="6" name="Guide text"/>
          <p:cNvSpPr txBox="1"/>
          <p:nvPr/>
        </p:nvSpPr>
        <p:spPr>
          <a:xfrm>
            <a:off x="932688" y="932688"/>
            <a:ext cx="7635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7A5B00"/>
                </a:solidFill>
              </a:rPr>
              <a:t>작성 가이드   </a:t>
            </a:r>
            <a:r>
              <a:rPr lang="en-US" sz="1100" dirty="0">
                <a:solidFill>
                  <a:srgbClr val="7A5B00"/>
                </a:solidFill>
              </a:rPr>
              <a:t>시작품의 경우 사진을 첨부하고, 움직임을 보여야 할 경우에는 동영상을 첨부하세요.</a:t>
            </a:r>
            <a:endParaRPr lang="en-US" sz="1100" dirty="0"/>
          </a:p>
        </p:txBody>
      </p:sp>
      <p:sp>
        <p:nvSpPr>
          <p:cNvPr id="7" name="Text 0"/>
          <p:cNvSpPr>
            <a:spLocks noGrp="1"/>
          </p:cNvSpPr>
          <p:nvPr>
            <p:ph type="body" idx="104" hasCustomPrompt="1"/>
          </p:nvPr>
        </p:nvSpPr>
        <p:spPr>
          <a:xfrm>
            <a:off x="457200" y="4069080"/>
            <a:ext cx="3977640" cy="50292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t"/>
          <a:lstStyle/>
          <a:p>
            <a:pPr marL="0" indent="0">
              <a:spcAft>
                <a:spcPts val="600"/>
              </a:spcAft>
              <a:buNone/>
            </a:pPr>
            <a:endParaRPr lang="en-US" sz="1400" dirty="0"/>
          </a:p>
        </p:txBody>
      </p:sp>
      <p:sp>
        <p:nvSpPr>
          <p:cNvPr id="8" name="Text 0"/>
          <p:cNvSpPr>
            <a:spLocks noGrp="1"/>
          </p:cNvSpPr>
          <p:nvPr>
            <p:ph type="body" idx="105" hasCustomPrompt="1"/>
          </p:nvPr>
        </p:nvSpPr>
        <p:spPr>
          <a:xfrm>
            <a:off x="4709160" y="4069080"/>
            <a:ext cx="3977640" cy="50292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t"/>
          <a:lstStyle/>
          <a:p>
            <a:pPr marL="0" indent="0">
              <a:spcAft>
                <a:spcPts val="600"/>
              </a:spcAft>
              <a:buNone/>
            </a:pPr>
            <a:endParaRPr lang="en-US" sz="1400" dirty="0"/>
          </a:p>
        </p:txBody>
      </p:sp>
      <p:sp>
        <p:nvSpPr>
          <p:cNvPr id="9" name="Text 0"/>
          <p:cNvSpPr>
            <a:spLocks noGrp="1"/>
          </p:cNvSpPr>
          <p:nvPr>
            <p:ph idx="102" hasCustomPrompt="1"/>
          </p:nvPr>
        </p:nvSpPr>
        <p:spPr>
          <a:xfrm>
            <a:off x="457200" y="1536192"/>
            <a:ext cx="3977640" cy="246888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0"/>
          <p:cNvSpPr>
            <a:spLocks noGrp="1"/>
          </p:cNvSpPr>
          <p:nvPr>
            <p:ph idx="103" hasCustomPrompt="1"/>
          </p:nvPr>
        </p:nvSpPr>
        <p:spPr>
          <a:xfrm>
            <a:off x="4709160" y="1536192"/>
            <a:ext cx="3977640" cy="246888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chip"/>
          <p:cNvSpPr/>
          <p:nvPr/>
        </p:nvSpPr>
        <p:spPr>
          <a:xfrm>
            <a:off x="457200" y="347472"/>
            <a:ext cx="566928" cy="384048"/>
          </a:xfrm>
          <a:prstGeom prst="roundRect">
            <a:avLst>
              <a:gd name="adj" fmla="val 19048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5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결론 및 기대효과 (Conclusion and Benefits)</a:t>
            </a:r>
            <a:endParaRPr lang="en-US" sz="2000" dirty="0"/>
          </a:p>
        </p:txBody>
      </p:sp>
      <p:sp>
        <p:nvSpPr>
          <p:cNvPr id="4" name="Icon bg 결론"/>
          <p:cNvSpPr/>
          <p:nvPr/>
        </p:nvSpPr>
        <p:spPr>
          <a:xfrm>
            <a:off x="457200" y="1005840"/>
            <a:ext cx="402336" cy="402336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5" name="Icon 결론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784" y="1106424"/>
            <a:ext cx="201168" cy="201168"/>
          </a:xfrm>
          <a:prstGeom prst="rect">
            <a:avLst/>
          </a:prstGeom>
        </p:spPr>
      </p:pic>
      <p:sp>
        <p:nvSpPr>
          <p:cNvPr id="6" name="Head 결론"/>
          <p:cNvSpPr txBox="1"/>
          <p:nvPr/>
        </p:nvSpPr>
        <p:spPr>
          <a:xfrm>
            <a:off x="987552" y="1005840"/>
            <a:ext cx="32004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결론</a:t>
            </a:r>
            <a:endParaRPr lang="en-US" sz="1600" dirty="0"/>
          </a:p>
        </p:txBody>
      </p:sp>
      <p:sp>
        <p:nvSpPr>
          <p:cNvPr id="7" name="Icon bg 기대효과"/>
          <p:cNvSpPr/>
          <p:nvPr/>
        </p:nvSpPr>
        <p:spPr>
          <a:xfrm>
            <a:off x="4709160" y="1005840"/>
            <a:ext cx="402336" cy="402336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8" name="Icon 기대효과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9744" y="1106424"/>
            <a:ext cx="201168" cy="201168"/>
          </a:xfrm>
          <a:prstGeom prst="rect">
            <a:avLst/>
          </a:prstGeom>
        </p:spPr>
      </p:pic>
      <p:sp>
        <p:nvSpPr>
          <p:cNvPr id="9" name="Head 기대효과"/>
          <p:cNvSpPr txBox="1"/>
          <p:nvPr/>
        </p:nvSpPr>
        <p:spPr>
          <a:xfrm>
            <a:off x="5239512" y="1005840"/>
            <a:ext cx="32004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기대효과</a:t>
            </a:r>
            <a:endParaRPr lang="en-US" sz="1600" dirty="0"/>
          </a:p>
        </p:txBody>
      </p:sp>
      <p:sp>
        <p:nvSpPr>
          <p:cNvPr id="10" name="Text 0"/>
          <p:cNvSpPr>
            <a:spLocks noGrp="1"/>
          </p:cNvSpPr>
          <p:nvPr>
            <p:ph type="body" idx="102" hasCustomPrompt="1"/>
          </p:nvPr>
        </p:nvSpPr>
        <p:spPr>
          <a:xfrm>
            <a:off x="457200" y="1572768"/>
            <a:ext cx="3977640" cy="2999232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t"/>
          <a:lstStyle/>
          <a:p>
            <a:pPr marL="0" indent="0">
              <a:spcAft>
                <a:spcPts val="600"/>
              </a:spcAft>
              <a:buNone/>
            </a:pPr>
            <a:endParaRPr lang="en-US" sz="1400" dirty="0"/>
          </a:p>
        </p:txBody>
      </p:sp>
      <p:sp>
        <p:nvSpPr>
          <p:cNvPr id="11" name="Text 0"/>
          <p:cNvSpPr>
            <a:spLocks noGrp="1"/>
          </p:cNvSpPr>
          <p:nvPr>
            <p:ph type="body" idx="103" hasCustomPrompt="1"/>
          </p:nvPr>
        </p:nvSpPr>
        <p:spPr>
          <a:xfrm>
            <a:off x="4709160" y="1572768"/>
            <a:ext cx="3977640" cy="2999232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t"/>
          <a:lstStyle/>
          <a:p>
            <a:pPr marL="0" indent="0">
              <a:spcAft>
                <a:spcPts val="600"/>
              </a:spcAft>
              <a:buNone/>
            </a:pP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chip"/>
          <p:cNvSpPr/>
          <p:nvPr/>
        </p:nvSpPr>
        <p:spPr>
          <a:xfrm>
            <a:off x="457200" y="347472"/>
            <a:ext cx="566928" cy="384048"/>
          </a:xfrm>
          <a:prstGeom prst="roundRect">
            <a:avLst>
              <a:gd name="adj" fmla="val 19048"/>
            </a:avLst>
          </a:prstGeom>
          <a:solidFill>
            <a:schemeClr val="accent1"/>
          </a:solidFill>
          <a:ln/>
        </p:spPr>
      </p:sp>
      <p:pic>
        <p:nvPicPr>
          <p:cNvPr id="3" name="Chip icon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" y="420624"/>
            <a:ext cx="237744" cy="237744"/>
          </a:xfrm>
          <a:prstGeom prst="rect">
            <a:avLst/>
          </a:prstGeom>
        </p:spPr>
      </p:pic>
      <p:sp>
        <p:nvSpPr>
          <p:cNvPr id="4" name="Text 0"/>
          <p:cNvSpPr>
            <a:spLocks noGrp="1"/>
          </p:cNvSpPr>
          <p:nvPr>
            <p:ph type="title" idx="101" hasCustomPrompt="1"/>
          </p:nvPr>
        </p:nvSpPr>
        <p:spPr>
          <a:xfrm>
            <a:off x="1143000" y="301752"/>
            <a:ext cx="7543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chemeClr val="accent1"/>
                </a:solidFill>
              </a:rPr>
              <a:t>발표자료 업로드</a:t>
            </a:r>
            <a:endParaRPr lang="en-US" sz="2000" dirty="0"/>
          </a:p>
        </p:txBody>
      </p:sp>
      <p:sp>
        <p:nvSpPr>
          <p:cNvPr id="5" name="Step icon bg 1"/>
          <p:cNvSpPr/>
          <p:nvPr/>
        </p:nvSpPr>
        <p:spPr>
          <a:xfrm>
            <a:off x="457200" y="1097280"/>
            <a:ext cx="475488" cy="475488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6" name="Step icon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072" y="1216152"/>
            <a:ext cx="237744" cy="237744"/>
          </a:xfrm>
          <a:prstGeom prst="rect">
            <a:avLst/>
          </a:prstGeom>
        </p:spPr>
      </p:pic>
      <p:sp>
        <p:nvSpPr>
          <p:cNvPr id="7" name="Step head 1"/>
          <p:cNvSpPr txBox="1"/>
          <p:nvPr/>
        </p:nvSpPr>
        <p:spPr>
          <a:xfrm>
            <a:off x="1115568" y="1078992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제출 기한</a:t>
            </a:r>
            <a:endParaRPr lang="en-US" sz="1400" dirty="0"/>
          </a:p>
        </p:txBody>
      </p:sp>
      <p:sp>
        <p:nvSpPr>
          <p:cNvPr id="8" name="Step desc 1"/>
          <p:cNvSpPr txBox="1"/>
          <p:nvPr/>
        </p:nvSpPr>
        <p:spPr>
          <a:xfrm>
            <a:off x="1115568" y="1389888"/>
            <a:ext cx="3383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b="1" dirty="0">
                <a:solidFill>
                  <a:srgbClr val="1B2433"/>
                </a:solidFill>
              </a:rPr>
              <a:t>11월 13일 11:00</a:t>
            </a:r>
            <a:r>
              <a:rPr lang="en-US" sz="1200" dirty="0">
                <a:solidFill>
                  <a:srgbClr val="1B2433"/>
                </a:solidFill>
              </a:rPr>
              <a:t>까지 업로드</a:t>
            </a:r>
            <a:endParaRPr lang="en-US" sz="1200" dirty="0"/>
          </a:p>
        </p:txBody>
      </p:sp>
      <p:sp>
        <p:nvSpPr>
          <p:cNvPr id="9" name="Step icon bg 2"/>
          <p:cNvSpPr/>
          <p:nvPr/>
        </p:nvSpPr>
        <p:spPr>
          <a:xfrm>
            <a:off x="457200" y="2176272"/>
            <a:ext cx="475488" cy="475488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10" name="Step icon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072" y="2295144"/>
            <a:ext cx="237744" cy="237744"/>
          </a:xfrm>
          <a:prstGeom prst="rect">
            <a:avLst/>
          </a:prstGeom>
        </p:spPr>
      </p:pic>
      <p:sp>
        <p:nvSpPr>
          <p:cNvPr id="11" name="Step head 2"/>
          <p:cNvSpPr txBox="1"/>
          <p:nvPr/>
        </p:nvSpPr>
        <p:spPr>
          <a:xfrm>
            <a:off x="1115568" y="2157984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슬라이드별 녹음</a:t>
            </a:r>
            <a:endParaRPr lang="en-US" sz="1400" dirty="0"/>
          </a:p>
        </p:txBody>
      </p:sp>
      <p:sp>
        <p:nvSpPr>
          <p:cNvPr id="12" name="Step desc 2"/>
          <p:cNvSpPr txBox="1"/>
          <p:nvPr/>
        </p:nvSpPr>
        <p:spPr>
          <a:xfrm>
            <a:off x="1115568" y="2468880"/>
            <a:ext cx="3383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1B2433"/>
                </a:solidFill>
              </a:rPr>
              <a:t>슬라이드마다 </a:t>
            </a:r>
            <a:r>
              <a:rPr lang="en-US" sz="1200" b="1" dirty="0">
                <a:solidFill>
                  <a:srgbClr val="1B2433"/>
                </a:solidFill>
              </a:rPr>
              <a:t>[슬라이드 쇼] → [현재 슬라이드에서 녹음 시작]</a:t>
            </a:r>
            <a:r>
              <a:rPr lang="en-US" sz="1200" dirty="0">
                <a:solidFill>
                  <a:srgbClr val="1B2433"/>
                </a:solidFill>
              </a:rPr>
              <a:t>을 클릭해 발표 내용을 녹음</a:t>
            </a:r>
            <a:endParaRPr lang="en-US" sz="1200" dirty="0"/>
          </a:p>
        </p:txBody>
      </p:sp>
      <p:sp>
        <p:nvSpPr>
          <p:cNvPr id="13" name="Step icon bg 3"/>
          <p:cNvSpPr/>
          <p:nvPr/>
        </p:nvSpPr>
        <p:spPr>
          <a:xfrm>
            <a:off x="457200" y="3255264"/>
            <a:ext cx="475488" cy="475488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14" name="Step icon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072" y="3374136"/>
            <a:ext cx="237744" cy="237744"/>
          </a:xfrm>
          <a:prstGeom prst="rect">
            <a:avLst/>
          </a:prstGeom>
        </p:spPr>
      </p:pic>
      <p:sp>
        <p:nvSpPr>
          <p:cNvPr id="15" name="Step head 3"/>
          <p:cNvSpPr txBox="1"/>
          <p:nvPr/>
        </p:nvSpPr>
        <p:spPr>
          <a:xfrm>
            <a:off x="1115568" y="3236976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파일 업로드</a:t>
            </a:r>
            <a:endParaRPr lang="en-US" sz="1400" dirty="0"/>
          </a:p>
        </p:txBody>
      </p:sp>
      <p:sp>
        <p:nvSpPr>
          <p:cNvPr id="16" name="Step desc 3"/>
          <p:cNvSpPr txBox="1"/>
          <p:nvPr/>
        </p:nvSpPr>
        <p:spPr>
          <a:xfrm>
            <a:off x="1115568" y="3547872"/>
            <a:ext cx="3383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b="1" dirty="0">
                <a:solidFill>
                  <a:srgbClr val="1B2433"/>
                </a:solidFill>
              </a:rPr>
              <a:t>팀명.pptx</a:t>
            </a:r>
            <a:r>
              <a:rPr lang="en-US" sz="1200" dirty="0">
                <a:solidFill>
                  <a:srgbClr val="1B2433"/>
                </a:solidFill>
              </a:rPr>
              <a:t>로 </a:t>
            </a:r>
            <a:r>
              <a:rPr lang="en-US" sz="1200" dirty="0" err="1">
                <a:solidFill>
                  <a:srgbClr val="1B2433"/>
                </a:solidFill>
              </a:rPr>
              <a:t>업로드</a:t>
            </a:r>
            <a:r>
              <a:rPr lang="en-US" sz="1200" dirty="0">
                <a:solidFill>
                  <a:srgbClr val="1B2433"/>
                </a:solidFill>
              </a:rPr>
              <a:t> </a:t>
            </a:r>
            <a:br>
              <a:rPr lang="en-US" sz="1200" dirty="0">
                <a:solidFill>
                  <a:srgbClr val="1B2433"/>
                </a:solidFill>
              </a:rPr>
            </a:br>
            <a:r>
              <a:rPr lang="en-US" sz="1200" dirty="0">
                <a:solidFill>
                  <a:srgbClr val="1B2433"/>
                </a:solidFill>
              </a:rPr>
              <a:t>(용량 문제로 mp4로 변환하지 않습니다)</a:t>
            </a:r>
            <a:endParaRPr lang="en-US" sz="1200" dirty="0"/>
          </a:p>
        </p:txBody>
      </p:sp>
      <p:sp>
        <p:nvSpPr>
          <p:cNvPr id="17" name="Screenshot card"/>
          <p:cNvSpPr/>
          <p:nvPr/>
        </p:nvSpPr>
        <p:spPr>
          <a:xfrm>
            <a:off x="4754880" y="658368"/>
            <a:ext cx="3931920" cy="3296412"/>
          </a:xfrm>
          <a:prstGeom prst="roundRect">
            <a:avLst>
              <a:gd name="adj" fmla="val 3137"/>
            </a:avLst>
          </a:prstGeom>
          <a:solidFill>
            <a:srgbClr val="EEF3F9"/>
          </a:solidFill>
          <a:ln/>
        </p:spPr>
      </p:sp>
      <p:sp>
        <p:nvSpPr>
          <p:cNvPr id="18" name="Screenshot title"/>
          <p:cNvSpPr txBox="1"/>
          <p:nvPr/>
        </p:nvSpPr>
        <p:spPr>
          <a:xfrm>
            <a:off x="4937760" y="722376"/>
            <a:ext cx="3566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chemeClr val="accent1"/>
                </a:solidFill>
              </a:rPr>
              <a:t>PowerPoint 상단 메뉴 [슬라이드 쇼] 탭</a:t>
            </a:r>
            <a:endParaRPr lang="en-US" sz="1100" dirty="0"/>
          </a:p>
        </p:txBody>
      </p:sp>
      <p:pic>
        <p:nvPicPr>
          <p:cNvPr id="19" name="Ribbon screenshot" descr="un/ppt/media/image6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37760" y="1133856"/>
            <a:ext cx="3566160" cy="1005962"/>
          </a:xfrm>
          <a:prstGeom prst="rect">
            <a:avLst/>
          </a:prstGeom>
          <a:effectLst>
            <a:outerShdw blurRad="76200" dist="25400" dir="5400000" algn="bl" rotWithShape="0">
              <a:srgbClr val="000000">
                <a:alpha val="18000"/>
              </a:srgbClr>
            </a:outerShdw>
          </a:effectLst>
        </p:spPr>
      </p:pic>
      <p:sp>
        <p:nvSpPr>
          <p:cNvPr id="20" name="Screenshot caption"/>
          <p:cNvSpPr txBox="1"/>
          <p:nvPr/>
        </p:nvSpPr>
        <p:spPr>
          <a:xfrm>
            <a:off x="4937760" y="3406262"/>
            <a:ext cx="3566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4A5568"/>
                </a:solidFill>
              </a:rPr>
              <a:t>녹음 버튼의 ▼ → ‘현재 슬라이드에서 녹음 </a:t>
            </a:r>
            <a:r>
              <a:rPr lang="en-US" sz="1000" dirty="0" err="1">
                <a:solidFill>
                  <a:srgbClr val="4A5568"/>
                </a:solidFill>
              </a:rPr>
              <a:t>시작</a:t>
            </a:r>
            <a:r>
              <a:rPr lang="en-US" sz="1000" dirty="0">
                <a:solidFill>
                  <a:srgbClr val="4A5568"/>
                </a:solidFill>
              </a:rPr>
              <a:t>’</a:t>
            </a:r>
            <a:br>
              <a:rPr lang="en-US" sz="1000" dirty="0">
                <a:solidFill>
                  <a:srgbClr val="4A5568"/>
                </a:solidFill>
              </a:rPr>
            </a:br>
            <a:r>
              <a:rPr lang="ko-KR" altLang="en-US" sz="1000" dirty="0">
                <a:solidFill>
                  <a:srgbClr val="4A5568"/>
                </a:solidFill>
              </a:rPr>
              <a:t>혹은 레코드 </a:t>
            </a:r>
            <a:r>
              <a:rPr lang="en-US" altLang="ko-KR" sz="1000" dirty="0">
                <a:solidFill>
                  <a:srgbClr val="4A5568"/>
                </a:solidFill>
              </a:rPr>
              <a:t>▼ → ‘</a:t>
            </a:r>
            <a:r>
              <a:rPr lang="en-US" altLang="ko-KR" sz="1000" dirty="0" err="1">
                <a:solidFill>
                  <a:srgbClr val="4A5568"/>
                </a:solidFill>
              </a:rPr>
              <a:t>현재</a:t>
            </a:r>
            <a:r>
              <a:rPr lang="en-US" altLang="ko-KR" sz="1000" dirty="0">
                <a:solidFill>
                  <a:srgbClr val="4A5568"/>
                </a:solidFill>
              </a:rPr>
              <a:t> </a:t>
            </a:r>
            <a:r>
              <a:rPr lang="en-US" altLang="ko-KR" sz="1000" dirty="0" err="1">
                <a:solidFill>
                  <a:srgbClr val="4A5568"/>
                </a:solidFill>
              </a:rPr>
              <a:t>슬라이드에서</a:t>
            </a:r>
            <a:r>
              <a:rPr lang="en-US" altLang="ko-KR" sz="1000" dirty="0">
                <a:solidFill>
                  <a:srgbClr val="4A5568"/>
                </a:solidFill>
              </a:rPr>
              <a:t>…’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138160" y="4709160"/>
            <a:ext cx="54864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A94A6"/>
                </a:solidFill>
                <a:latin typeface="맑은 고딕"/>
                <a:ea typeface="맑은 고딕"/>
                <a:cs typeface="맑은 고딕"/>
              </a:defRPr>
            </a:lvl1pPr>
          </a:lstStyle>
          <a:p>
            <a:pPr algn="r"/>
            <a:fld id="{F7021451-1387-4CA6-816F-3879F97B5CBC}" type="slidenum">
              <a:rPr lang="en-US" b="0"/>
              <a:t>15</a:t>
            </a:fld>
            <a:endParaRPr lang="en-US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7B663B00-B839-1288-3038-5CFD8D8C43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37760" y="2304288"/>
            <a:ext cx="3527996" cy="93268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vent"/>
          <p:cNvSpPr txBox="1"/>
          <p:nvPr/>
        </p:nvSpPr>
        <p:spPr>
          <a:xfrm>
            <a:off x="640080" y="54864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chemeClr val="accent2"/>
                </a:solidFill>
              </a:rPr>
              <a:t>제18차 Capstone Design Fair</a:t>
            </a:r>
            <a:endParaRPr lang="en-US" sz="1300" dirty="0"/>
          </a:p>
        </p:txBody>
      </p:sp>
      <p:sp>
        <p:nvSpPr>
          <p:cNvPr id="3" name="Thanks"/>
          <p:cNvSpPr txBox="1"/>
          <p:nvPr/>
        </p:nvSpPr>
        <p:spPr>
          <a:xfrm>
            <a:off x="640080" y="1783080"/>
            <a:ext cx="54864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</a:rPr>
              <a:t>감사합니다</a:t>
            </a:r>
            <a:endParaRPr lang="en-US" sz="4400" dirty="0"/>
          </a:p>
        </p:txBody>
      </p:sp>
      <p:sp>
        <p:nvSpPr>
          <p:cNvPr id="4" name="Thanks en"/>
          <p:cNvSpPr txBox="1"/>
          <p:nvPr/>
        </p:nvSpPr>
        <p:spPr>
          <a:xfrm>
            <a:off x="640080" y="2606040"/>
            <a:ext cx="5486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CADCFC"/>
                </a:solidFill>
              </a:rPr>
              <a:t>Thank you</a:t>
            </a:r>
            <a:endParaRPr lang="en-US" sz="1800" dirty="0"/>
          </a:p>
        </p:txBody>
      </p:sp>
      <p:pic>
        <p:nvPicPr>
          <p:cNvPr id="5" name="Mascot" descr="assets/m_hu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0" y="2514600"/>
            <a:ext cx="1828280" cy="210312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Hanyang Capstone">
  <a:themeElements>
    <a:clrScheme name="Hanyang Capstone">
      <a:dk1>
        <a:srgbClr val="1B2433"/>
      </a:dk1>
      <a:lt1>
        <a:srgbClr val="FFFFFF"/>
      </a:lt1>
      <a:dk2>
        <a:srgbClr val="064989"/>
      </a:dk2>
      <a:lt2>
        <a:srgbClr val="EEF3F9"/>
      </a:lt2>
      <a:accent1>
        <a:srgbClr val="064989"/>
      </a:accent1>
      <a:accent2>
        <a:srgbClr val="FAC649"/>
      </a:accent2>
      <a:accent3>
        <a:srgbClr val="0065AC"/>
      </a:accent3>
      <a:accent4>
        <a:srgbClr val="6B7A90"/>
      </a:accent4>
      <a:accent5>
        <a:srgbClr val="D64545"/>
      </a:accent5>
      <a:accent6>
        <a:srgbClr val="2E9E6B"/>
      </a:accent6>
      <a:hlink>
        <a:srgbClr val="0065AC"/>
      </a:hlink>
      <a:folHlink>
        <a:srgbClr val="6B7A90"/>
      </a:folHlink>
    </a:clrScheme>
    <a:fontScheme name="Hanyang Capston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560</Words>
  <Application>Microsoft Office PowerPoint</Application>
  <PresentationFormat>화면 슬라이드 쇼(16:9)</PresentationFormat>
  <Paragraphs>140</Paragraphs>
  <Slides>16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9" baseType="lpstr">
      <vt:lpstr>맑은 고딕</vt:lpstr>
      <vt:lpstr>Arial</vt:lpstr>
      <vt:lpstr>Hanyang Capstone</vt:lpstr>
      <vt:lpstr>PowerPoint 프레젠테이션</vt:lpstr>
      <vt:lpstr>PowerPoint 프레젠테이션</vt:lpstr>
      <vt:lpstr>주제 선정 배경 및 필요성</vt:lpstr>
      <vt:lpstr>주제의 속성 분석</vt:lpstr>
      <vt:lpstr>상충되는 기술적 문제를 다룬 문제</vt:lpstr>
      <vt:lpstr>확실한 해결책이 없는 문제</vt:lpstr>
      <vt:lpstr>생소한 주제를 다룬 문제</vt:lpstr>
      <vt:lpstr>현행 표준 및 법규에 포함되지 않는 문제 해결을 다룬 문제</vt:lpstr>
      <vt:lpstr>다양한 이해관계자들의 요구사항을 다룬 문제</vt:lpstr>
      <vt:lpstr>상호 의존적인 세부문제들이 결합된 종합적인 문제</vt:lpstr>
      <vt:lpstr>다양한 분야에 미치는 영향을 고려한 문제</vt:lpstr>
      <vt:lpstr>현실적 제한조건 분석</vt:lpstr>
      <vt:lpstr>결과 및 고찰 (Results and Discussion)</vt:lpstr>
      <vt:lpstr>결론 및 기대효과 (Conclusion and Benefits)</vt:lpstr>
      <vt:lpstr>발표자료 업로드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Capstone Design Fair</dc:title>
  <dc:subject>PptxGenJS Presentation</dc:subject>
  <dc:creator>PptxGenJS</dc:creator>
  <cp:lastModifiedBy>HYU</cp:lastModifiedBy>
  <cp:revision>2</cp:revision>
  <dcterms:created xsi:type="dcterms:W3CDTF">2026-10-12T06:24:16Z</dcterms:created>
  <dcterms:modified xsi:type="dcterms:W3CDTF">2026-10-12T06:27:53Z</dcterms:modified>
</cp:coreProperties>
</file>