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"/>
  </p:notesMasterIdLst>
  <p:handoutMasterIdLst>
    <p:handoutMasterId r:id="rId5"/>
  </p:handoutMasterIdLst>
  <p:sldIdLst>
    <p:sldId id="303" r:id="rId2"/>
    <p:sldId id="305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3D3D"/>
    <a:srgbClr val="FEFEF4"/>
    <a:srgbClr val="FDFDDF"/>
    <a:srgbClr val="525252"/>
    <a:srgbClr val="FCFBFA"/>
    <a:srgbClr val="F8F8F6"/>
    <a:srgbClr val="F4F3EE"/>
    <a:srgbClr val="E0E0D8"/>
    <a:srgbClr val="F4F3F2"/>
    <a:srgbClr val="F4F2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474" y="8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984"/>
    </p:cViewPr>
  </p:sorterViewPr>
  <p:notesViewPr>
    <p:cSldViewPr snapToGrid="0" showGuides="1">
      <p:cViewPr varScale="1">
        <p:scale>
          <a:sx n="51" d="100"/>
          <a:sy n="51" d="100"/>
        </p:scale>
        <p:origin x="2624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513BA-3E82-4812-9926-DD5B40EAAC2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날짜 개체 틀 5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DC2647-C259-4EB5-84B8-93A3F8E54DE7}" type="datetimeFigureOut">
              <a:rPr lang="ko-KR" altLang="en-US" smtClean="0"/>
              <a:t>2022-04-13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98666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40BA11-FEDB-4E64-B4BE-9FDEE8123FE3}" type="datetimeFigureOut">
              <a:rPr lang="ko-KR" altLang="en-US" smtClean="0"/>
              <a:t>2022-04-13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8D56DB-D808-478E-8624-F84E557D34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7903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1C398-EBCC-4210-8AFD-1D056CED0821}" type="datetimeFigureOut">
              <a:rPr lang="ko-KR" altLang="en-US" smtClean="0"/>
              <a:t>2022-04-13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9EC6C-4145-4527-B052-BF633A9807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0255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1C398-EBCC-4210-8AFD-1D056CED0821}" type="datetimeFigureOut">
              <a:rPr lang="ko-KR" altLang="en-US" smtClean="0"/>
              <a:t>2022-04-13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9EC6C-4145-4527-B052-BF633A9807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1123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1C398-EBCC-4210-8AFD-1D056CED0821}" type="datetimeFigureOut">
              <a:rPr lang="ko-KR" altLang="en-US" smtClean="0"/>
              <a:t>2022-04-13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9EC6C-4145-4527-B052-BF633A9807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209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1C398-EBCC-4210-8AFD-1D056CED0821}" type="datetimeFigureOut">
              <a:rPr lang="ko-KR" altLang="en-US" smtClean="0"/>
              <a:t>2022-04-13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9EC6C-4145-4527-B052-BF633A9807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0356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1C398-EBCC-4210-8AFD-1D056CED0821}" type="datetimeFigureOut">
              <a:rPr lang="ko-KR" altLang="en-US" smtClean="0"/>
              <a:t>2022-04-13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9EC6C-4145-4527-B052-BF633A9807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936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1C398-EBCC-4210-8AFD-1D056CED0821}" type="datetimeFigureOut">
              <a:rPr lang="ko-KR" altLang="en-US" smtClean="0"/>
              <a:t>2022-04-13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9EC6C-4145-4527-B052-BF633A9807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3168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1C398-EBCC-4210-8AFD-1D056CED0821}" type="datetimeFigureOut">
              <a:rPr lang="ko-KR" altLang="en-US" smtClean="0"/>
              <a:t>2022-04-13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9EC6C-4145-4527-B052-BF633A9807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417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1C398-EBCC-4210-8AFD-1D056CED0821}" type="datetimeFigureOut">
              <a:rPr lang="ko-KR" altLang="en-US" smtClean="0"/>
              <a:t>2022-04-13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9EC6C-4145-4527-B052-BF633A9807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9879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1C398-EBCC-4210-8AFD-1D056CED0821}" type="datetimeFigureOut">
              <a:rPr lang="ko-KR" altLang="en-US" smtClean="0"/>
              <a:t>2022-04-13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9EC6C-4145-4527-B052-BF633A9807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14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1C398-EBCC-4210-8AFD-1D056CED0821}" type="datetimeFigureOut">
              <a:rPr lang="ko-KR" altLang="en-US" smtClean="0"/>
              <a:t>2022-04-13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9EC6C-4145-4527-B052-BF633A9807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6520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1C398-EBCC-4210-8AFD-1D056CED0821}" type="datetimeFigureOut">
              <a:rPr lang="ko-KR" altLang="en-US" smtClean="0"/>
              <a:t>2022-04-13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9EC6C-4145-4527-B052-BF633A9807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715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1C398-EBCC-4210-8AFD-1D056CED0821}" type="datetimeFigureOut">
              <a:rPr lang="ko-KR" altLang="en-US" smtClean="0"/>
              <a:t>2022-04-13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9EC6C-4145-4527-B052-BF633A9807EA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A0478F-8E5F-4F47-A1F2-76F3C50F715F}"/>
              </a:ext>
            </a:extLst>
          </p:cNvPr>
          <p:cNvSpPr txBox="1"/>
          <p:nvPr userDrawn="1"/>
        </p:nvSpPr>
        <p:spPr>
          <a:xfrm>
            <a:off x="9879006" y="6505575"/>
            <a:ext cx="224292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800" dirty="0">
                <a:solidFill>
                  <a:schemeClr val="accent6"/>
                </a:solidFill>
                <a:latin typeface="+mn-ea"/>
              </a:rPr>
              <a:t>Copyrightⓒ. Saebyeol Yu. All Rights Reserved.</a:t>
            </a:r>
            <a:endParaRPr lang="ko-KR" altLang="en-US" sz="800" dirty="0">
              <a:solidFill>
                <a:schemeClr val="accent6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25045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67090F9-68B8-4DD1-9191-FC3113B32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4315" y="6489342"/>
            <a:ext cx="3276600" cy="304800"/>
          </a:xfrm>
          <a:prstGeom prst="rect">
            <a:avLst/>
          </a:prstGeom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D8354087-DCF8-4371-A6FD-36A4140951AE}"/>
              </a:ext>
            </a:extLst>
          </p:cNvPr>
          <p:cNvSpPr/>
          <p:nvPr/>
        </p:nvSpPr>
        <p:spPr>
          <a:xfrm>
            <a:off x="10585228" y="5966142"/>
            <a:ext cx="1460656" cy="8280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6DEF26E-26F5-4DAB-9518-084F2E80284E}"/>
              </a:ext>
            </a:extLst>
          </p:cNvPr>
          <p:cNvSpPr txBox="1"/>
          <p:nvPr/>
        </p:nvSpPr>
        <p:spPr>
          <a:xfrm>
            <a:off x="10585228" y="5945458"/>
            <a:ext cx="14606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chemeClr val="bg1"/>
                </a:solidFill>
              </a:rPr>
              <a:t>제</a:t>
            </a:r>
            <a:r>
              <a:rPr lang="en-US" altLang="ko-KR" sz="3200" b="1" dirty="0">
                <a:solidFill>
                  <a:schemeClr val="bg1"/>
                </a:solidFill>
              </a:rPr>
              <a:t>12</a:t>
            </a:r>
            <a:r>
              <a:rPr lang="ko-KR" altLang="en-US" sz="3200" b="1" dirty="0">
                <a:solidFill>
                  <a:schemeClr val="bg1"/>
                </a:solidFill>
              </a:rPr>
              <a:t>회</a:t>
            </a:r>
            <a:endParaRPr lang="ko-KR" altLang="en-US" sz="3200" b="1" dirty="0">
              <a:solidFill>
                <a:schemeClr val="accent2"/>
              </a:solidFill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D92277D-4FEE-4B12-B108-63BD6AE031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0487" y="6031347"/>
            <a:ext cx="4081513" cy="1080537"/>
          </a:xfrm>
          <a:prstGeom prst="rect">
            <a:avLst/>
          </a:prstGeom>
        </p:spPr>
      </p:pic>
      <p:graphicFrame>
        <p:nvGraphicFramePr>
          <p:cNvPr id="43" name="표 42">
            <a:extLst>
              <a:ext uri="{FF2B5EF4-FFF2-40B4-BE49-F238E27FC236}">
                <a16:creationId xmlns:a16="http://schemas.microsoft.com/office/drawing/2014/main" id="{D1A9A41E-465E-406D-AC0F-16AAF9B98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3736119"/>
              </p:ext>
            </p:extLst>
          </p:nvPr>
        </p:nvGraphicFramePr>
        <p:xfrm>
          <a:off x="2148006" y="39441"/>
          <a:ext cx="7734650" cy="1609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409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24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750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6313">
                  <a:extLst>
                    <a:ext uri="{9D8B030D-6E8A-4147-A177-3AD203B41FA5}">
                      <a16:colId xmlns:a16="http://schemas.microsoft.com/office/drawing/2014/main" val="4200401029"/>
                    </a:ext>
                  </a:extLst>
                </a:gridCol>
              </a:tblGrid>
              <a:tr h="172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1"/>
                          </a:solidFill>
                        </a:rPr>
                        <a:t>과목명</a:t>
                      </a: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1"/>
                          </a:solidFill>
                        </a:rPr>
                        <a:t>시간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1"/>
                          </a:solidFill>
                        </a:rPr>
                        <a:t>과목설명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1"/>
                          </a:solidFill>
                        </a:rPr>
                        <a:t>정원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694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기초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오전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오후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>
                    <a:lnL>
                      <a:noFill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09:00-12:00/ 13:00-16:00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디스플레이 입문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기초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오전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오후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327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Backplane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>
                    <a:lnL>
                      <a:noFill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09:00-12:00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TFT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동작원리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제조법 등</a:t>
                      </a: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1327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광학</a:t>
                      </a:r>
                    </a:p>
                  </a:txBody>
                  <a:tcPr marL="36000" marR="36000" marT="36000" marB="36000">
                    <a:lnL>
                      <a:noFill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09:00-12:00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LCD, OLED, 3D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광학 등</a:t>
                      </a: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327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12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Frontplane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>
                    <a:lnL>
                      <a:noFill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13:00-16:00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LCD, OLED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제조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공정 등</a:t>
                      </a: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1327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구동 및 회로</a:t>
                      </a:r>
                    </a:p>
                  </a:txBody>
                  <a:tcPr marL="36000" marR="36000" marT="36000" marB="36000">
                    <a:lnL>
                      <a:noFill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13:00-16:00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구동 회로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TFT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회로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등</a:t>
                      </a: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5" name="TextBox 44">
            <a:extLst>
              <a:ext uri="{FF2B5EF4-FFF2-40B4-BE49-F238E27FC236}">
                <a16:creationId xmlns:a16="http://schemas.microsoft.com/office/drawing/2014/main" id="{0BB72EE8-7069-42A6-BD82-6A1511E04D30}"/>
              </a:ext>
            </a:extLst>
          </p:cNvPr>
          <p:cNvSpPr txBox="1"/>
          <p:nvPr/>
        </p:nvSpPr>
        <p:spPr>
          <a:xfrm>
            <a:off x="5867872" y="1622604"/>
            <a:ext cx="42290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2"/>
                </a:solidFill>
              </a:rPr>
              <a:t>♦</a:t>
            </a:r>
            <a:r>
              <a:rPr lang="ko-KR" altLang="en-US" sz="1200" dirty="0">
                <a:solidFill>
                  <a:schemeClr val="tx2"/>
                </a:solidFill>
              </a:rPr>
              <a:t>커리큘럼</a:t>
            </a:r>
            <a:r>
              <a:rPr lang="en-US" altLang="ko-KR" sz="1200" dirty="0">
                <a:solidFill>
                  <a:schemeClr val="tx2"/>
                </a:solidFill>
              </a:rPr>
              <a:t>: </a:t>
            </a:r>
            <a:r>
              <a:rPr lang="ko-KR" altLang="en-US" sz="1200" dirty="0">
                <a:solidFill>
                  <a:schemeClr val="tx2"/>
                </a:solidFill>
              </a:rPr>
              <a:t>총 </a:t>
            </a:r>
            <a:r>
              <a:rPr lang="en-US" altLang="ko-KR" sz="1200" dirty="0">
                <a:solidFill>
                  <a:schemeClr val="tx2"/>
                </a:solidFill>
              </a:rPr>
              <a:t>5</a:t>
            </a:r>
            <a:r>
              <a:rPr lang="ko-KR" altLang="en-US" sz="1200" dirty="0">
                <a:solidFill>
                  <a:schemeClr val="tx2"/>
                </a:solidFill>
              </a:rPr>
              <a:t>과목</a:t>
            </a:r>
            <a:r>
              <a:rPr lang="en-US" altLang="ko-KR" sz="1200" dirty="0">
                <a:solidFill>
                  <a:schemeClr val="tx2"/>
                </a:solidFill>
              </a:rPr>
              <a:t>, </a:t>
            </a:r>
            <a:r>
              <a:rPr lang="ko-KR" altLang="en-US" sz="1200" dirty="0" err="1">
                <a:solidFill>
                  <a:schemeClr val="tx2"/>
                </a:solidFill>
              </a:rPr>
              <a:t>강의별</a:t>
            </a:r>
            <a:r>
              <a:rPr lang="ko-KR" altLang="en-US" sz="1200" dirty="0">
                <a:solidFill>
                  <a:schemeClr val="tx2"/>
                </a:solidFill>
              </a:rPr>
              <a:t> </a:t>
            </a:r>
            <a:r>
              <a:rPr lang="en-US" altLang="ko-KR" sz="1200" dirty="0">
                <a:solidFill>
                  <a:schemeClr val="tx2"/>
                </a:solidFill>
              </a:rPr>
              <a:t>3</a:t>
            </a:r>
            <a:r>
              <a:rPr lang="ko-KR" altLang="en-US" sz="1200" dirty="0">
                <a:solidFill>
                  <a:schemeClr val="tx2"/>
                </a:solidFill>
              </a:rPr>
              <a:t>시간</a:t>
            </a:r>
            <a:r>
              <a:rPr lang="en-US" altLang="ko-KR" sz="1200" dirty="0">
                <a:solidFill>
                  <a:schemeClr val="tx2"/>
                </a:solidFill>
              </a:rPr>
              <a:t>/</a:t>
            </a:r>
            <a:r>
              <a:rPr lang="ko-KR" altLang="en-US" sz="1200" dirty="0">
                <a:solidFill>
                  <a:schemeClr val="tx2"/>
                </a:solidFill>
              </a:rPr>
              <a:t>일</a:t>
            </a:r>
            <a:r>
              <a:rPr lang="en-US" altLang="ko-KR" sz="1200" dirty="0">
                <a:solidFill>
                  <a:schemeClr val="tx2"/>
                </a:solidFill>
              </a:rPr>
              <a:t>(</a:t>
            </a:r>
            <a:r>
              <a:rPr lang="ko-KR" altLang="en-US" sz="1200" dirty="0">
                <a:solidFill>
                  <a:schemeClr val="tx2"/>
                </a:solidFill>
              </a:rPr>
              <a:t>총</a:t>
            </a:r>
            <a:r>
              <a:rPr lang="en-US" altLang="ko-KR" sz="1200" dirty="0">
                <a:solidFill>
                  <a:schemeClr val="tx2"/>
                </a:solidFill>
              </a:rPr>
              <a:t>12</a:t>
            </a:r>
            <a:r>
              <a:rPr lang="ko-KR" altLang="en-US" sz="1200" dirty="0">
                <a:solidFill>
                  <a:schemeClr val="tx2"/>
                </a:solidFill>
              </a:rPr>
              <a:t>강</a:t>
            </a:r>
            <a:r>
              <a:rPr lang="en-US" altLang="ko-KR" sz="1200" dirty="0">
                <a:solidFill>
                  <a:schemeClr val="tx2"/>
                </a:solidFill>
              </a:rPr>
              <a:t>+</a:t>
            </a:r>
            <a:r>
              <a:rPr lang="ko-KR" altLang="en-US" sz="1200" dirty="0">
                <a:solidFill>
                  <a:schemeClr val="tx2"/>
                </a:solidFill>
              </a:rPr>
              <a:t>시험</a:t>
            </a:r>
            <a:r>
              <a:rPr lang="en-US" altLang="ko-KR" sz="1200" dirty="0">
                <a:solidFill>
                  <a:schemeClr val="tx2"/>
                </a:solidFill>
              </a:rPr>
              <a:t>)</a:t>
            </a:r>
            <a:endParaRPr lang="ko-KR" altLang="en-US" sz="1200" dirty="0">
              <a:solidFill>
                <a:schemeClr val="tx2"/>
              </a:solidFill>
            </a:endParaRPr>
          </a:p>
        </p:txBody>
      </p:sp>
      <p:sp>
        <p:nvSpPr>
          <p:cNvPr id="57" name="다이아몬드 56">
            <a:extLst>
              <a:ext uri="{FF2B5EF4-FFF2-40B4-BE49-F238E27FC236}">
                <a16:creationId xmlns:a16="http://schemas.microsoft.com/office/drawing/2014/main" id="{A0B84149-7850-41A9-BE30-46279984434F}"/>
              </a:ext>
            </a:extLst>
          </p:cNvPr>
          <p:cNvSpPr/>
          <p:nvPr/>
        </p:nvSpPr>
        <p:spPr>
          <a:xfrm>
            <a:off x="886393" y="1714074"/>
            <a:ext cx="3420000" cy="3420000"/>
          </a:xfrm>
          <a:prstGeom prst="diamond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8" name="다이아몬드 57">
            <a:extLst>
              <a:ext uri="{FF2B5EF4-FFF2-40B4-BE49-F238E27FC236}">
                <a16:creationId xmlns:a16="http://schemas.microsoft.com/office/drawing/2014/main" id="{FE5EEA98-2A61-405A-A6C7-033A71229AEE}"/>
              </a:ext>
            </a:extLst>
          </p:cNvPr>
          <p:cNvSpPr/>
          <p:nvPr/>
        </p:nvSpPr>
        <p:spPr>
          <a:xfrm>
            <a:off x="6015331" y="3407599"/>
            <a:ext cx="3420000" cy="3420000"/>
          </a:xfrm>
          <a:prstGeom prst="diamond">
            <a:avLst/>
          </a:prstGeom>
          <a:solidFill>
            <a:schemeClr val="accent2">
              <a:alpha val="3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9" name="다이아몬드 58">
            <a:extLst>
              <a:ext uri="{FF2B5EF4-FFF2-40B4-BE49-F238E27FC236}">
                <a16:creationId xmlns:a16="http://schemas.microsoft.com/office/drawing/2014/main" id="{21ABDE75-0443-46E3-A86D-B1A84F0819DE}"/>
              </a:ext>
            </a:extLst>
          </p:cNvPr>
          <p:cNvSpPr/>
          <p:nvPr/>
        </p:nvSpPr>
        <p:spPr>
          <a:xfrm>
            <a:off x="4297235" y="1703746"/>
            <a:ext cx="3420000" cy="3420000"/>
          </a:xfrm>
          <a:prstGeom prst="diamond">
            <a:avLst/>
          </a:prstGeom>
          <a:solidFill>
            <a:schemeClr val="accent4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60" name="다이아몬드 59">
            <a:extLst>
              <a:ext uri="{FF2B5EF4-FFF2-40B4-BE49-F238E27FC236}">
                <a16:creationId xmlns:a16="http://schemas.microsoft.com/office/drawing/2014/main" id="{90967DC8-B6F8-45BB-9C55-64999F7EEF81}"/>
              </a:ext>
            </a:extLst>
          </p:cNvPr>
          <p:cNvSpPr/>
          <p:nvPr/>
        </p:nvSpPr>
        <p:spPr>
          <a:xfrm>
            <a:off x="2591814" y="3422676"/>
            <a:ext cx="3420000" cy="3420000"/>
          </a:xfrm>
          <a:prstGeom prst="diamond">
            <a:avLst/>
          </a:prstGeom>
          <a:solidFill>
            <a:schemeClr val="bg1">
              <a:alpha val="7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61" name="다이아몬드 60">
            <a:extLst>
              <a:ext uri="{FF2B5EF4-FFF2-40B4-BE49-F238E27FC236}">
                <a16:creationId xmlns:a16="http://schemas.microsoft.com/office/drawing/2014/main" id="{3A4E1BDA-24FA-4829-93C9-3F65D9E6388D}"/>
              </a:ext>
            </a:extLst>
          </p:cNvPr>
          <p:cNvSpPr/>
          <p:nvPr/>
        </p:nvSpPr>
        <p:spPr>
          <a:xfrm>
            <a:off x="7717235" y="1714074"/>
            <a:ext cx="3420000" cy="3420000"/>
          </a:xfrm>
          <a:prstGeom prst="diamond">
            <a:avLst/>
          </a:prstGeom>
          <a:solidFill>
            <a:schemeClr val="accent6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80A8E42-A157-4092-9272-E86CB647EE60}"/>
              </a:ext>
            </a:extLst>
          </p:cNvPr>
          <p:cNvSpPr txBox="1"/>
          <p:nvPr/>
        </p:nvSpPr>
        <p:spPr>
          <a:xfrm>
            <a:off x="4593567" y="2950304"/>
            <a:ext cx="284565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tx1">
                    <a:lumMod val="75000"/>
                  </a:schemeClr>
                </a:solidFill>
              </a:rPr>
              <a:t>모집대상</a:t>
            </a:r>
            <a:endParaRPr lang="en-US" altLang="ko-KR" sz="2000" b="1" dirty="0">
              <a:solidFill>
                <a:schemeClr val="tx1">
                  <a:lumMod val="75000"/>
                </a:schemeClr>
              </a:solidFill>
            </a:endParaRPr>
          </a:p>
          <a:p>
            <a:pPr algn="ctr"/>
            <a:r>
              <a:rPr lang="ko-KR" altLang="en-US" sz="2000" b="1" dirty="0">
                <a:solidFill>
                  <a:schemeClr val="tx1">
                    <a:lumMod val="75000"/>
                  </a:schemeClr>
                </a:solidFill>
              </a:rPr>
              <a:t>대학 학부생</a:t>
            </a:r>
            <a:r>
              <a:rPr lang="en-US" altLang="ko-KR" sz="2000" b="1" dirty="0">
                <a:solidFill>
                  <a:schemeClr val="tx1">
                    <a:lumMod val="75000"/>
                  </a:schemeClr>
                </a:solidFill>
              </a:rPr>
              <a:t>, </a:t>
            </a:r>
            <a:r>
              <a:rPr lang="ko-KR" altLang="en-US" sz="2000" b="1" dirty="0">
                <a:solidFill>
                  <a:schemeClr val="tx1">
                    <a:lumMod val="75000"/>
                  </a:schemeClr>
                </a:solidFill>
              </a:rPr>
              <a:t>대학원생</a:t>
            </a:r>
            <a:r>
              <a:rPr lang="en-US" altLang="ko-KR" sz="2000" b="1" dirty="0">
                <a:solidFill>
                  <a:schemeClr val="tx1">
                    <a:lumMod val="75000"/>
                  </a:schemeClr>
                </a:solidFill>
              </a:rPr>
              <a:t>, </a:t>
            </a:r>
          </a:p>
          <a:p>
            <a:pPr algn="ctr"/>
            <a:r>
              <a:rPr lang="ko-KR" altLang="en-US" sz="2000" b="1" dirty="0">
                <a:solidFill>
                  <a:schemeClr val="tx1">
                    <a:lumMod val="75000"/>
                  </a:schemeClr>
                </a:solidFill>
              </a:rPr>
              <a:t>일반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AD4EA2F8-9B56-4DC7-BB77-BAFE5D300FCE}"/>
              </a:ext>
            </a:extLst>
          </p:cNvPr>
          <p:cNvSpPr txBox="1"/>
          <p:nvPr/>
        </p:nvSpPr>
        <p:spPr>
          <a:xfrm>
            <a:off x="6207454" y="4512554"/>
            <a:ext cx="303159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tx2"/>
                </a:solidFill>
              </a:rPr>
              <a:t>사전등록비</a:t>
            </a:r>
            <a:endParaRPr lang="en-US" altLang="ko-KR" sz="2000" b="1" dirty="0">
              <a:solidFill>
                <a:schemeClr val="tx2"/>
              </a:solidFill>
            </a:endParaRPr>
          </a:p>
          <a:p>
            <a:pPr algn="ctr"/>
            <a:r>
              <a:rPr lang="ko-KR" altLang="en-US" b="1" dirty="0">
                <a:solidFill>
                  <a:schemeClr val="tx2"/>
                </a:solidFill>
              </a:rPr>
              <a:t>학생</a:t>
            </a:r>
            <a:r>
              <a:rPr lang="en-US" altLang="ko-KR" b="1" dirty="0">
                <a:solidFill>
                  <a:schemeClr val="tx2"/>
                </a:solidFill>
              </a:rPr>
              <a:t>-</a:t>
            </a:r>
            <a:r>
              <a:rPr lang="ko-KR" altLang="en-US" b="1" dirty="0">
                <a:solidFill>
                  <a:schemeClr val="tx2"/>
                </a:solidFill>
              </a:rPr>
              <a:t>회원</a:t>
            </a:r>
            <a:r>
              <a:rPr lang="en-US" altLang="ko-KR" b="1" dirty="0">
                <a:solidFill>
                  <a:schemeClr val="tx2"/>
                </a:solidFill>
              </a:rPr>
              <a:t>: </a:t>
            </a:r>
            <a:r>
              <a:rPr lang="ko-KR" altLang="en-US" b="1" dirty="0">
                <a:solidFill>
                  <a:schemeClr val="tx2"/>
                </a:solidFill>
              </a:rPr>
              <a:t>과목당 </a:t>
            </a:r>
            <a:r>
              <a:rPr lang="en-US" altLang="ko-KR" b="1" dirty="0">
                <a:solidFill>
                  <a:schemeClr val="tx2"/>
                </a:solidFill>
              </a:rPr>
              <a:t>10</a:t>
            </a:r>
            <a:r>
              <a:rPr lang="ko-KR" altLang="en-US" b="1" dirty="0">
                <a:solidFill>
                  <a:schemeClr val="tx2"/>
                </a:solidFill>
              </a:rPr>
              <a:t>만원</a:t>
            </a:r>
            <a:endParaRPr lang="en-US" altLang="ko-KR" b="1" dirty="0">
              <a:solidFill>
                <a:schemeClr val="tx2"/>
              </a:solidFill>
            </a:endParaRPr>
          </a:p>
          <a:p>
            <a:pPr algn="ctr"/>
            <a:r>
              <a:rPr lang="ko-KR" altLang="en-US" b="1" dirty="0">
                <a:solidFill>
                  <a:schemeClr val="tx2"/>
                </a:solidFill>
              </a:rPr>
              <a:t>학생</a:t>
            </a:r>
            <a:r>
              <a:rPr lang="en-US" altLang="ko-KR" b="1" dirty="0">
                <a:solidFill>
                  <a:schemeClr val="tx2"/>
                </a:solidFill>
              </a:rPr>
              <a:t>-</a:t>
            </a:r>
            <a:r>
              <a:rPr lang="ko-KR" altLang="en-US" b="1" dirty="0">
                <a:solidFill>
                  <a:schemeClr val="tx2"/>
                </a:solidFill>
              </a:rPr>
              <a:t>비회원</a:t>
            </a:r>
            <a:r>
              <a:rPr lang="en-US" altLang="ko-KR" b="1" dirty="0">
                <a:solidFill>
                  <a:schemeClr val="tx2"/>
                </a:solidFill>
              </a:rPr>
              <a:t>: </a:t>
            </a:r>
            <a:r>
              <a:rPr lang="ko-KR" altLang="en-US" b="1" dirty="0">
                <a:solidFill>
                  <a:schemeClr val="tx2"/>
                </a:solidFill>
              </a:rPr>
              <a:t>과목당 </a:t>
            </a:r>
            <a:r>
              <a:rPr lang="en-US" altLang="ko-KR" b="1" dirty="0">
                <a:solidFill>
                  <a:schemeClr val="tx2"/>
                </a:solidFill>
              </a:rPr>
              <a:t>15</a:t>
            </a:r>
            <a:r>
              <a:rPr lang="ko-KR" altLang="en-US" b="1" dirty="0">
                <a:solidFill>
                  <a:schemeClr val="tx2"/>
                </a:solidFill>
              </a:rPr>
              <a:t>만원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0BB3EB7-4D44-41BD-AC68-BC9320C3E214}"/>
              </a:ext>
            </a:extLst>
          </p:cNvPr>
          <p:cNvSpPr txBox="1"/>
          <p:nvPr/>
        </p:nvSpPr>
        <p:spPr>
          <a:xfrm>
            <a:off x="8224457" y="2705791"/>
            <a:ext cx="255390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</a:rPr>
              <a:t>사전등록</a:t>
            </a:r>
            <a:endParaRPr lang="en-US" altLang="ko-KR" sz="2000" b="1" dirty="0">
              <a:solidFill>
                <a:schemeClr val="bg1"/>
              </a:solidFill>
            </a:endParaRPr>
          </a:p>
          <a:p>
            <a:pPr algn="ctr"/>
            <a:r>
              <a:rPr lang="en-US" altLang="ko-KR" sz="2000" b="1" dirty="0">
                <a:solidFill>
                  <a:schemeClr val="bg1"/>
                </a:solidFill>
              </a:rPr>
              <a:t>2022.6.21(</a:t>
            </a:r>
            <a:r>
              <a:rPr lang="ko-KR" altLang="en-US" sz="2000" b="1" dirty="0">
                <a:solidFill>
                  <a:schemeClr val="bg1"/>
                </a:solidFill>
              </a:rPr>
              <a:t>화</a:t>
            </a:r>
            <a:r>
              <a:rPr lang="en-US" altLang="ko-KR" sz="2000" b="1" dirty="0">
                <a:solidFill>
                  <a:schemeClr val="bg1"/>
                </a:solidFill>
              </a:rPr>
              <a:t>) 00:00</a:t>
            </a:r>
          </a:p>
          <a:p>
            <a:pPr algn="ctr"/>
            <a:r>
              <a:rPr lang="en-US" altLang="ko-KR" sz="2000" b="1" dirty="0">
                <a:solidFill>
                  <a:schemeClr val="bg1"/>
                </a:solidFill>
              </a:rPr>
              <a:t>~ 2022.7.3(</a:t>
            </a:r>
            <a:r>
              <a:rPr lang="ko-KR" altLang="en-US" sz="2000" b="1" dirty="0">
                <a:solidFill>
                  <a:schemeClr val="bg1"/>
                </a:solidFill>
              </a:rPr>
              <a:t>일</a:t>
            </a:r>
            <a:r>
              <a:rPr lang="en-US" altLang="ko-KR" sz="2000" b="1" dirty="0">
                <a:solidFill>
                  <a:schemeClr val="bg1"/>
                </a:solidFill>
              </a:rPr>
              <a:t>) 24:00</a:t>
            </a:r>
          </a:p>
          <a:p>
            <a:pPr algn="ctr"/>
            <a:r>
              <a:rPr lang="en-US" altLang="ko-KR" sz="2000" b="1" dirty="0">
                <a:solidFill>
                  <a:srgbClr val="0070C0"/>
                </a:solidFill>
              </a:rPr>
              <a:t>www.k-ids.or.kr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ED3AA022-B19B-486F-87F0-9CDA02A8AB0C}"/>
              </a:ext>
            </a:extLst>
          </p:cNvPr>
          <p:cNvSpPr txBox="1"/>
          <p:nvPr/>
        </p:nvSpPr>
        <p:spPr>
          <a:xfrm>
            <a:off x="1117099" y="2839715"/>
            <a:ext cx="29658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</a:rPr>
              <a:t>교육일정</a:t>
            </a:r>
            <a:endParaRPr lang="en-US" altLang="ko-KR" sz="2000" b="1" dirty="0">
              <a:solidFill>
                <a:schemeClr val="bg1"/>
              </a:solidFill>
            </a:endParaRPr>
          </a:p>
          <a:p>
            <a:pPr algn="ctr"/>
            <a:r>
              <a:rPr lang="en-US" altLang="ko-KR" sz="2000" b="1" dirty="0">
                <a:solidFill>
                  <a:schemeClr val="bg1"/>
                </a:solidFill>
              </a:rPr>
              <a:t>2022.7.13(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 ~ 7.21(</a:t>
            </a:r>
            <a:r>
              <a:rPr lang="ko-KR" altLang="en-US" sz="2000" b="1" dirty="0">
                <a:solidFill>
                  <a:schemeClr val="bg1"/>
                </a:solidFill>
              </a:rPr>
              <a:t>목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</a:p>
          <a:p>
            <a:pPr algn="ctr"/>
            <a:r>
              <a:rPr lang="en-US" altLang="ko-KR" sz="2000" b="1" dirty="0">
                <a:solidFill>
                  <a:schemeClr val="bg1"/>
                </a:solidFill>
              </a:rPr>
              <a:t>2022.7.25(</a:t>
            </a:r>
            <a:r>
              <a:rPr lang="ko-KR" altLang="en-US" sz="2000" b="1" dirty="0">
                <a:solidFill>
                  <a:schemeClr val="bg1"/>
                </a:solidFill>
              </a:rPr>
              <a:t>월</a:t>
            </a:r>
            <a:r>
              <a:rPr lang="en-US" altLang="ko-KR" sz="2000" b="1" dirty="0">
                <a:solidFill>
                  <a:schemeClr val="bg1"/>
                </a:solidFill>
              </a:rPr>
              <a:t>) ~ 8.2(</a:t>
            </a:r>
            <a:r>
              <a:rPr lang="ko-KR" altLang="en-US" sz="2000" b="1" dirty="0">
                <a:solidFill>
                  <a:schemeClr val="bg1"/>
                </a:solidFill>
              </a:rPr>
              <a:t>화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250C16ED-767B-41E9-A275-989024536C56}"/>
              </a:ext>
            </a:extLst>
          </p:cNvPr>
          <p:cNvSpPr txBox="1"/>
          <p:nvPr/>
        </p:nvSpPr>
        <p:spPr>
          <a:xfrm>
            <a:off x="2434116" y="4398401"/>
            <a:ext cx="3657865" cy="96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tx2"/>
                </a:solidFill>
              </a:rPr>
              <a:t>프로그램</a:t>
            </a:r>
            <a:endParaRPr lang="en-US" altLang="ko-KR" sz="2000" b="1" dirty="0">
              <a:solidFill>
                <a:schemeClr val="tx2"/>
              </a:solidFill>
            </a:endParaRP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ko-KR" altLang="en-US" sz="1600" b="1" dirty="0">
                <a:solidFill>
                  <a:schemeClr val="tx2"/>
                </a:solidFill>
              </a:rPr>
              <a:t>과목별 총</a:t>
            </a:r>
            <a:r>
              <a:rPr lang="en-US" altLang="ko-KR" sz="1600" b="1" dirty="0">
                <a:solidFill>
                  <a:schemeClr val="tx2"/>
                </a:solidFill>
              </a:rPr>
              <a:t>36</a:t>
            </a:r>
            <a:r>
              <a:rPr lang="ko-KR" altLang="en-US" sz="1600" b="1" dirty="0">
                <a:solidFill>
                  <a:schemeClr val="tx2"/>
                </a:solidFill>
              </a:rPr>
              <a:t>시간 교육과정</a:t>
            </a:r>
            <a:endParaRPr lang="en-US" altLang="ko-KR" sz="1600" b="1" dirty="0">
              <a:solidFill>
                <a:schemeClr val="tx2"/>
              </a:solidFill>
            </a:endParaRPr>
          </a:p>
          <a:p>
            <a:pPr marL="342900" indent="-3429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dirty="0">
                <a:solidFill>
                  <a:schemeClr val="tx2"/>
                </a:solidFill>
              </a:rPr>
              <a:t>출석 </a:t>
            </a:r>
            <a:r>
              <a:rPr lang="en-US" altLang="ko-KR" sz="1600" b="1" dirty="0">
                <a:solidFill>
                  <a:schemeClr val="tx2"/>
                </a:solidFill>
              </a:rPr>
              <a:t>100%</a:t>
            </a:r>
            <a:r>
              <a:rPr lang="ko-KR" altLang="en-US" sz="1600" b="1" dirty="0">
                <a:solidFill>
                  <a:schemeClr val="tx2"/>
                </a:solidFill>
              </a:rPr>
              <a:t>시</a:t>
            </a:r>
            <a:r>
              <a:rPr lang="en-US" altLang="ko-KR" sz="1600" b="1" dirty="0">
                <a:solidFill>
                  <a:schemeClr val="tx2"/>
                </a:solidFill>
              </a:rPr>
              <a:t>. </a:t>
            </a:r>
            <a:r>
              <a:rPr lang="ko-KR" altLang="en-US" sz="1600" b="1" dirty="0">
                <a:solidFill>
                  <a:schemeClr val="tx2"/>
                </a:solidFill>
              </a:rPr>
              <a:t>수료증 발급</a:t>
            </a:r>
            <a:endParaRPr lang="en-US" altLang="ko-KR" sz="1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984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>
            <a:extLst>
              <a:ext uri="{FF2B5EF4-FFF2-40B4-BE49-F238E27FC236}">
                <a16:creationId xmlns:a16="http://schemas.microsoft.com/office/drawing/2014/main" id="{D8354087-DCF8-4371-A6FD-36A4140951AE}"/>
              </a:ext>
            </a:extLst>
          </p:cNvPr>
          <p:cNvSpPr/>
          <p:nvPr/>
        </p:nvSpPr>
        <p:spPr>
          <a:xfrm>
            <a:off x="10467782" y="2860"/>
            <a:ext cx="1460656" cy="82841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6DEF26E-26F5-4DAB-9518-084F2E80284E}"/>
              </a:ext>
            </a:extLst>
          </p:cNvPr>
          <p:cNvSpPr txBox="1"/>
          <p:nvPr/>
        </p:nvSpPr>
        <p:spPr>
          <a:xfrm>
            <a:off x="10467782" y="-17825"/>
            <a:ext cx="14606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chemeClr val="bg1"/>
                </a:solidFill>
              </a:rPr>
              <a:t>제</a:t>
            </a:r>
            <a:r>
              <a:rPr lang="en-US" altLang="ko-KR" sz="3200" b="1" dirty="0">
                <a:solidFill>
                  <a:schemeClr val="bg1"/>
                </a:solidFill>
              </a:rPr>
              <a:t>12</a:t>
            </a:r>
            <a:r>
              <a:rPr lang="ko-KR" altLang="en-US" sz="3200" b="1" dirty="0">
                <a:solidFill>
                  <a:schemeClr val="bg1"/>
                </a:solidFill>
              </a:rPr>
              <a:t>회</a:t>
            </a:r>
            <a:endParaRPr lang="ko-KR" altLang="en-US" sz="3200" b="1" dirty="0">
              <a:solidFill>
                <a:schemeClr val="accent2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67090F9-68B8-4DD1-9191-FC3113B32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4315" y="6489342"/>
            <a:ext cx="3276600" cy="304800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FA13714D-10C8-4679-B6E3-99A1D050B9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649" y="63858"/>
            <a:ext cx="4081513" cy="1080537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3AFCE961-1A44-4D3C-931B-BCD4F2E5DA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0136"/>
            <a:ext cx="9675302" cy="567759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734A181F-2C90-4284-AC7D-C3F56BBD92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10934" y="1000135"/>
            <a:ext cx="2309981" cy="567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5701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065">
      <a:dk1>
        <a:srgbClr val="3A3838"/>
      </a:dk1>
      <a:lt1>
        <a:srgbClr val="FFFFFF"/>
      </a:lt1>
      <a:dk2>
        <a:srgbClr val="5D5B5B"/>
      </a:dk2>
      <a:lt2>
        <a:srgbClr val="F2F2F2"/>
      </a:lt2>
      <a:accent1>
        <a:srgbClr val="ED636D"/>
      </a:accent1>
      <a:accent2>
        <a:srgbClr val="FA7D87"/>
      </a:accent2>
      <a:accent3>
        <a:srgbClr val="F8BAA1"/>
      </a:accent3>
      <a:accent4>
        <a:srgbClr val="1097D0"/>
      </a:accent4>
      <a:accent5>
        <a:srgbClr val="016A96"/>
      </a:accent5>
      <a:accent6>
        <a:srgbClr val="898F8D"/>
      </a:accent6>
      <a:hlink>
        <a:srgbClr val="757070"/>
      </a:hlink>
      <a:folHlink>
        <a:srgbClr val="757070"/>
      </a:folHlink>
    </a:clrScheme>
    <a:fontScheme name="free">
      <a:majorFont>
        <a:latin typeface="Arial"/>
        <a:ea typeface="나눔스퀘어라운드 Regular"/>
        <a:cs typeface=""/>
      </a:majorFont>
      <a:minorFont>
        <a:latin typeface="Arial"/>
        <a:ea typeface="나눔스퀘어라운드 Regular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>
            <a:alpha val="70000"/>
          </a:schemeClr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1121</TotalTime>
  <Words>164</Words>
  <Application>Microsoft Office PowerPoint</Application>
  <PresentationFormat>와이드스크린</PresentationFormat>
  <Paragraphs>43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나눔스퀘어라운드 Regular</vt:lpstr>
      <vt:lpstr>맑은 고딕</vt:lpstr>
      <vt:lpstr>Arial</vt:lpstr>
      <vt:lpstr>Wingdings</vt:lpstr>
      <vt:lpstr>Office Theme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Saebyeol Yu</dc:creator>
  <cp:lastModifiedBy>user</cp:lastModifiedBy>
  <cp:revision>167</cp:revision>
  <dcterms:created xsi:type="dcterms:W3CDTF">2015-01-21T11:35:38Z</dcterms:created>
  <dcterms:modified xsi:type="dcterms:W3CDTF">2022-04-13T01:21:48Z</dcterms:modified>
</cp:coreProperties>
</file>