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sldIdLst>
    <p:sldId id="265" r:id="rId2"/>
    <p:sldId id="266" r:id="rId3"/>
    <p:sldId id="262" r:id="rId4"/>
    <p:sldId id="263" r:id="rId5"/>
    <p:sldId id="264" r:id="rId6"/>
  </p:sldIdLst>
  <p:sldSz cx="9144000" cy="6858000" type="screen4x3"/>
  <p:notesSz cx="7105650" cy="102362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KoPub돋움체 Bold" panose="02020603020101020101" pitchFamily="18" charset="-127"/>
      <p:regular r:id="rId14"/>
      <p:bold r:id="rId15"/>
    </p:embeddedFont>
    <p:embeddedFont>
      <p:font typeface="KoPub돋움체 Medium" panose="02020603020101020101" pitchFamily="18" charset="-127"/>
      <p:regular r:id="rId16"/>
    </p:embeddedFont>
    <p:embeddedFont>
      <p:font typeface="맑은 고딕" panose="020B0503020000020004" pitchFamily="50" charset="-127"/>
      <p:regular r:id="rId17"/>
      <p:bold r:id="rId1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4891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r">
              <a:defRPr sz="1300"/>
            </a:lvl1pPr>
          </a:lstStyle>
          <a:p>
            <a:fld id="{2DB7E811-795B-462E-A697-6C6D56599A58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50950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94" tIns="49547" rIns="99094" bIns="4954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565" y="4926171"/>
            <a:ext cx="5684520" cy="4030504"/>
          </a:xfrm>
          <a:prstGeom prst="rect">
            <a:avLst/>
          </a:prstGeom>
        </p:spPr>
        <p:txBody>
          <a:bodyPr vert="horz" lIns="99094" tIns="49547" rIns="99094" bIns="49547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4891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r">
              <a:defRPr sz="1300"/>
            </a:lvl1pPr>
          </a:lstStyle>
          <a:p>
            <a:fld id="{0961A624-27F6-4EF6-8A59-7EB2F57601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283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9637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86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586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08472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6683D3-9088-4C7E-9471-5D468A19D092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3417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330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285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00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346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36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212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3213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4521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652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63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57257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98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ED93F-5D97-4652-8A1F-52F7B97BAEA5}" type="datetimeFigureOut">
              <a:rPr lang="ko-KR" altLang="en-US" smtClean="0"/>
              <a:t>2023-02-21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1C6D4-18C5-4068-8756-A25ADC322C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6756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hylu-s.hanyang.ac.kr/ko/program/all/view/447" TargetMode="External"/><Relationship Id="rId5" Type="http://schemas.openxmlformats.org/officeDocument/2006/relationships/hyperlink" Target="https://hylu-s.hanyang.ac.kr/ko/program/all/view/56/notice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hylu-s.hanyang.ac.kr/ko/program/all/view/56/notice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hylu-s.hanyang.ac.kr/ko/program/all/view/56/notice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hylu-s.hanyang.ac.kr/ko/program/all/view/56/notice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98459B2-4A2A-DB76-15AE-10006B261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144" y="1782649"/>
            <a:ext cx="6346102" cy="458665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485035" y="448732"/>
            <a:ext cx="6333840" cy="515104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547270" y="195580"/>
            <a:ext cx="65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ko-KR" altLang="en-US" sz="1400" spc="-7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6632"/>
            <a:ext cx="220293" cy="549884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547270" y="195580"/>
            <a:ext cx="1036822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400" spc="-7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67867" y="180292"/>
            <a:ext cx="1625600" cy="434225"/>
          </a:xfrm>
          <a:prstGeom prst="rect">
            <a:avLst/>
          </a:prstGeom>
        </p:spPr>
      </p:pic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446094" y="483995"/>
            <a:ext cx="6921771" cy="4924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 비교과플랫폼 </a:t>
            </a:r>
            <a:r>
              <a:rPr lang="en-US" altLang="ko-KR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HY-LU(Level-UP)</a:t>
            </a:r>
            <a:endParaRPr lang="ko-KR" altLang="en-US" sz="3200" spc="-70" dirty="0">
              <a:solidFill>
                <a:srgbClr val="1F497D">
                  <a:lumMod val="50000"/>
                </a:srgb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F491C5-64BA-4EC2-8D71-793F6BB225DD}"/>
              </a:ext>
            </a:extLst>
          </p:cNvPr>
          <p:cNvSpPr/>
          <p:nvPr/>
        </p:nvSpPr>
        <p:spPr>
          <a:xfrm>
            <a:off x="220292" y="1094358"/>
            <a:ext cx="870463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>
              <a:spcBef>
                <a:spcPts val="500"/>
              </a:spcBef>
            </a:pP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Step 1. 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아래의 공지된 주소를 인터넷 </a:t>
            </a:r>
            <a:r>
              <a:rPr kumimoji="1" lang="ko-KR" altLang="en-US" sz="16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주소창에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입력하여 이동한다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.</a:t>
            </a:r>
            <a:endParaRPr kumimoji="1" lang="en-US" altLang="ko-KR" sz="12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sp>
        <p:nvSpPr>
          <p:cNvPr id="24" name="직사각형 23">
            <a:hlinkClick r:id="rId5"/>
          </p:cNvPr>
          <p:cNvSpPr/>
          <p:nvPr/>
        </p:nvSpPr>
        <p:spPr>
          <a:xfrm>
            <a:off x="661902" y="1429734"/>
            <a:ext cx="59801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0" indent="-90488" fontAlgn="base">
              <a:spcBef>
                <a:spcPts val="500"/>
              </a:spcBef>
              <a:buFontTx/>
              <a:buChar char="-"/>
            </a:pP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주소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: </a:t>
            </a:r>
            <a:r>
              <a:rPr kumimoji="1" lang="en-US" altLang="ko-KR" sz="1400" b="1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https://</a:t>
            </a:r>
            <a:r>
              <a:rPr kumimoji="1" lang="en-US" altLang="ko-KR" sz="1400" b="1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  <a:hlinkClick r:id="rId6"/>
              </a:rPr>
              <a:t>hylu-s.hanyang.ac.kr/ko/program/all/view/447</a:t>
            </a:r>
            <a:endParaRPr lang="ko-KR" altLang="en-US" sz="20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88419" y="4626931"/>
            <a:ext cx="6274077" cy="8205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5330103" y="5478217"/>
            <a:ext cx="1250983" cy="2413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967962" y="3280320"/>
            <a:ext cx="2941960" cy="10106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6699" y="3481382"/>
            <a:ext cx="410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①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62496" y="4375672"/>
            <a:ext cx="410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②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615656" y="5345962"/>
            <a:ext cx="410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③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288419" y="5933539"/>
            <a:ext cx="6274077" cy="4357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5425443" y="6383734"/>
            <a:ext cx="4453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④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58586" y="3555806"/>
            <a:ext cx="122982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프로그램 정보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908591" y="4444139"/>
            <a:ext cx="89960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세부 주제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923043" y="5424117"/>
            <a:ext cx="199926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신청하기 </a:t>
            </a:r>
            <a:b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(3</a:t>
            </a:r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 </a:t>
            </a: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일부터 접수 가능</a:t>
            </a: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5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51544" y="6452924"/>
            <a:ext cx="32731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프로그램</a:t>
            </a: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개요</a:t>
            </a: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공지사항</a:t>
            </a:r>
            <a:r>
              <a:rPr lang="en-US" altLang="ko-KR" sz="1500" b="1" dirty="0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, </a:t>
            </a:r>
            <a:r>
              <a:rPr lang="ko-KR" altLang="en-US" sz="1500" b="1" dirty="0" err="1"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활동게시판</a:t>
            </a:r>
            <a:endParaRPr lang="ko-KR" altLang="en-US" sz="1500" b="1" dirty="0"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7330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7A846F3-0DAD-9A5F-C328-06E3DC9F5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92" y="3207478"/>
            <a:ext cx="8384674" cy="1448739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485035" y="448732"/>
            <a:ext cx="6333840" cy="515104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547270" y="195580"/>
            <a:ext cx="65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ko-KR" altLang="en-US" sz="1400" spc="-7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6632"/>
            <a:ext cx="220293" cy="549884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547270" y="195580"/>
            <a:ext cx="1036822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400" spc="-7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67867" y="180292"/>
            <a:ext cx="1625600" cy="434225"/>
          </a:xfrm>
          <a:prstGeom prst="rect">
            <a:avLst/>
          </a:prstGeom>
        </p:spPr>
      </p:pic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446094" y="483995"/>
            <a:ext cx="6921771" cy="4924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 비교과플랫폼 </a:t>
            </a:r>
            <a:r>
              <a:rPr lang="en-US" altLang="ko-KR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HY-LU(Level-UP)</a:t>
            </a:r>
            <a:endParaRPr lang="ko-KR" altLang="en-US" sz="3200" spc="-70" dirty="0">
              <a:solidFill>
                <a:srgbClr val="1F497D">
                  <a:lumMod val="50000"/>
                </a:srgb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F491C5-64BA-4EC2-8D71-793F6BB225DD}"/>
              </a:ext>
            </a:extLst>
          </p:cNvPr>
          <p:cNvSpPr/>
          <p:nvPr/>
        </p:nvSpPr>
        <p:spPr>
          <a:xfrm>
            <a:off x="220292" y="1219230"/>
            <a:ext cx="870463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>
              <a:spcBef>
                <a:spcPts val="500"/>
              </a:spcBef>
            </a:pP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Step 2. [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팀장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_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신규 팀 개설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]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r>
              <a:rPr kumimoji="1" lang="ko-KR" altLang="en-US" sz="16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졸업년도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및 학기를 고려하여 신청 주제를 선택 후 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“</a:t>
            </a:r>
            <a:r>
              <a:rPr kumimoji="1" lang="ko-KR" altLang="en-US" sz="16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신규팀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개설하기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”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클릭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!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endParaRPr kumimoji="1" lang="en-US" altLang="ko-KR" sz="12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sp>
        <p:nvSpPr>
          <p:cNvPr id="24" name="직사각형 23">
            <a:hlinkClick r:id="rId5"/>
          </p:cNvPr>
          <p:cNvSpPr/>
          <p:nvPr/>
        </p:nvSpPr>
        <p:spPr>
          <a:xfrm>
            <a:off x="684989" y="1663689"/>
            <a:ext cx="62267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0" indent="-90488" fontAlgn="base">
              <a:spcBef>
                <a:spcPts val="500"/>
              </a:spcBef>
              <a:buFontTx/>
              <a:buChar char="-"/>
            </a:pP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24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년도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2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월 졸업예정자 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→ ‘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융합전자공학부 졸업작품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/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논문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/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연구 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(2023-2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학기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)’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신청</a:t>
            </a:r>
            <a:endParaRPr kumimoji="1" lang="en-US" altLang="ko-KR" sz="14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sp>
        <p:nvSpPr>
          <p:cNvPr id="53" name="직사각형 52">
            <a:hlinkClick r:id="rId5"/>
          </p:cNvPr>
          <p:cNvSpPr/>
          <p:nvPr/>
        </p:nvSpPr>
        <p:spPr>
          <a:xfrm>
            <a:off x="684989" y="5728419"/>
            <a:ext cx="6558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0" indent="-90488" fontAlgn="base">
              <a:spcBef>
                <a:spcPts val="500"/>
              </a:spcBef>
              <a:buFontTx/>
              <a:buChar char="-"/>
            </a:pP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팀원이 없을 경우에는 단독 진행 가능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16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학번부터는 반드시 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2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인 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1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 혹은 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3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인 </a:t>
            </a:r>
            <a:r>
              <a:rPr kumimoji="1" lang="en-US" altLang="ko-KR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1</a:t>
            </a:r>
            <a:r>
              <a:rPr kumimoji="1" lang="ko-KR" altLang="en-US" sz="1400" u="sng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팀이 규정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896907" y="4258526"/>
            <a:ext cx="1699671" cy="4180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3257883" y="4761660"/>
            <a:ext cx="2461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② 클릭하여 신청화면으로 이동</a:t>
            </a:r>
            <a:b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</a:b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(</a:t>
            </a: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승인서 제출 기한인 </a:t>
            </a: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3</a:t>
            </a: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월 </a:t>
            </a: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1</a:t>
            </a: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일 부터는 </a:t>
            </a: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‘</a:t>
            </a:r>
            <a:r>
              <a:rPr lang="ko-KR" altLang="en-US" sz="1200" dirty="0" err="1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신규팀</a:t>
            </a: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개설하기</a:t>
            </a: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’ </a:t>
            </a:r>
            <a:r>
              <a:rPr lang="ko-KR" altLang="en-US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탭으로 변경 예정</a:t>
            </a:r>
            <a:r>
              <a:rPr lang="en-US" altLang="ko-KR" sz="1200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)</a:t>
            </a:r>
            <a:endParaRPr lang="ko-KR" altLang="en-US" sz="1200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cxnSp>
        <p:nvCxnSpPr>
          <p:cNvPr id="38" name="직선 화살표 연결선 37"/>
          <p:cNvCxnSpPr/>
          <p:nvPr/>
        </p:nvCxnSpPr>
        <p:spPr>
          <a:xfrm flipV="1">
            <a:off x="5718981" y="4731815"/>
            <a:ext cx="1186315" cy="35574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264023" y="3229079"/>
            <a:ext cx="4152334" cy="3137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0" name="직선 화살표 연결선 69"/>
          <p:cNvCxnSpPr>
            <a:stCxn id="71" idx="2"/>
            <a:endCxn id="56" idx="0"/>
          </p:cNvCxnSpPr>
          <p:nvPr/>
        </p:nvCxnSpPr>
        <p:spPr>
          <a:xfrm>
            <a:off x="1658173" y="2486062"/>
            <a:ext cx="682017" cy="7430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84989" y="2209063"/>
            <a:ext cx="19463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① </a:t>
            </a:r>
            <a: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200" b="1" dirty="0" err="1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신규팀</a:t>
            </a:r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개설하기</a:t>
            </a:r>
            <a: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</a:t>
            </a:r>
            <a:r>
              <a:rPr lang="ko-KR" altLang="en-US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탭 클릭</a:t>
            </a:r>
            <a:r>
              <a:rPr lang="en-US" altLang="ko-KR" sz="1200" b="1" dirty="0"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!</a:t>
            </a:r>
            <a:endParaRPr lang="ko-KR" altLang="en-US" sz="1200" b="1" dirty="0">
              <a:solidFill>
                <a:srgbClr val="FF0000"/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477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아래쪽 화살표 16"/>
          <p:cNvSpPr/>
          <p:nvPr/>
        </p:nvSpPr>
        <p:spPr>
          <a:xfrm>
            <a:off x="6802617" y="3529853"/>
            <a:ext cx="1361792" cy="3116031"/>
          </a:xfrm>
          <a:prstGeom prst="downArrow">
            <a:avLst/>
          </a:prstGeom>
          <a:solidFill>
            <a:schemeClr val="accent6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433394" y="2034787"/>
            <a:ext cx="5296561" cy="4762555"/>
            <a:chOff x="446094" y="2072887"/>
            <a:chExt cx="5296561" cy="4762555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094" y="2072887"/>
              <a:ext cx="5296561" cy="4754685"/>
            </a:xfrm>
            <a:prstGeom prst="rect">
              <a:avLst/>
            </a:prstGeom>
          </p:spPr>
        </p:pic>
        <p:grpSp>
          <p:nvGrpSpPr>
            <p:cNvPr id="7" name="그룹 6"/>
            <p:cNvGrpSpPr/>
            <p:nvPr/>
          </p:nvGrpSpPr>
          <p:grpSpPr>
            <a:xfrm>
              <a:off x="497735" y="3324168"/>
              <a:ext cx="5220393" cy="3511274"/>
              <a:chOff x="266616" y="3247968"/>
              <a:chExt cx="5220393" cy="3511274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1071956" y="3247968"/>
                <a:ext cx="1701800" cy="16927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500" b="1" dirty="0"/>
                  <a:t>본인 이름 </a:t>
                </a:r>
                <a:r>
                  <a:rPr lang="en-US" altLang="ko-KR" sz="500" b="1" dirty="0"/>
                  <a:t>/ </a:t>
                </a:r>
                <a:r>
                  <a:rPr lang="ko-KR" altLang="en-US" sz="500" b="1" dirty="0"/>
                  <a:t>학번 </a:t>
                </a:r>
                <a:r>
                  <a:rPr lang="en-US" altLang="ko-KR" sz="500" b="1" dirty="0"/>
                  <a:t>/ </a:t>
                </a:r>
                <a:r>
                  <a:rPr lang="ko-KR" altLang="en-US" sz="500" b="1" dirty="0"/>
                  <a:t>융합전자공학부 </a:t>
                </a:r>
                <a:r>
                  <a:rPr lang="ko-KR" altLang="en-US" sz="500" b="1" dirty="0" err="1"/>
                  <a:t>융합전자공학부</a:t>
                </a:r>
                <a:endParaRPr lang="ko-KR" altLang="en-US" sz="500" b="1" dirty="0"/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266616" y="3491753"/>
                <a:ext cx="5220393" cy="182679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266617" y="5326415"/>
                <a:ext cx="5220392" cy="212266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/>
              <p:cNvSpPr/>
              <p:nvPr/>
            </p:nvSpPr>
            <p:spPr>
              <a:xfrm>
                <a:off x="266617" y="5538681"/>
                <a:ext cx="5220392" cy="899826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2376629" y="6524221"/>
                <a:ext cx="474129" cy="235021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8" name="그룹 7"/>
          <p:cNvGrpSpPr/>
          <p:nvPr/>
        </p:nvGrpSpPr>
        <p:grpSpPr>
          <a:xfrm>
            <a:off x="485035" y="448732"/>
            <a:ext cx="6333840" cy="515104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547270" y="195580"/>
            <a:ext cx="65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ko-KR" altLang="en-US" sz="1400" spc="-7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6632"/>
            <a:ext cx="220293" cy="549884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547270" y="195580"/>
            <a:ext cx="1036822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400" spc="-7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67867" y="180292"/>
            <a:ext cx="1625600" cy="434225"/>
          </a:xfrm>
          <a:prstGeom prst="rect">
            <a:avLst/>
          </a:prstGeom>
        </p:spPr>
      </p:pic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446094" y="483995"/>
            <a:ext cx="6921771" cy="4924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 비교과플랫폼 </a:t>
            </a:r>
            <a:r>
              <a:rPr lang="en-US" altLang="ko-KR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HY-LU(Level-UP)</a:t>
            </a:r>
            <a:endParaRPr lang="ko-KR" altLang="en-US" sz="3200" spc="-70" dirty="0">
              <a:solidFill>
                <a:srgbClr val="1F497D">
                  <a:lumMod val="50000"/>
                </a:srgb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F491C5-64BA-4EC2-8D71-793F6BB225DD}"/>
              </a:ext>
            </a:extLst>
          </p:cNvPr>
          <p:cNvSpPr/>
          <p:nvPr/>
        </p:nvSpPr>
        <p:spPr>
          <a:xfrm>
            <a:off x="220292" y="1094358"/>
            <a:ext cx="870463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>
              <a:spcBef>
                <a:spcPts val="500"/>
              </a:spcBef>
            </a:pP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Step 3. [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팀장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_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신규 팀 개설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] 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아래의 제시된 정보를 채우고 신청하기</a:t>
            </a:r>
            <a:endParaRPr kumimoji="1" lang="en-US" altLang="ko-KR" sz="12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sp>
        <p:nvSpPr>
          <p:cNvPr id="24" name="직사각형 23">
            <a:hlinkClick r:id="rId5"/>
          </p:cNvPr>
          <p:cNvSpPr/>
          <p:nvPr/>
        </p:nvSpPr>
        <p:spPr>
          <a:xfrm>
            <a:off x="661902" y="1429734"/>
            <a:ext cx="6558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0" indent="-90488" fontAlgn="base">
              <a:spcBef>
                <a:spcPts val="500"/>
              </a:spcBef>
              <a:buFontTx/>
              <a:buChar char="-"/>
            </a:pP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팀으로 구성되어 있는 경우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, 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반드시 팀원과 </a:t>
            </a:r>
            <a:r>
              <a:rPr kumimoji="1" lang="ko-KR" altLang="en-US" sz="14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팀명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및 패스워드를 공유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.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624" y="351232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25" name="직사각형 24">
            <a:hlinkClick r:id="rId5"/>
          </p:cNvPr>
          <p:cNvSpPr/>
          <p:nvPr/>
        </p:nvSpPr>
        <p:spPr>
          <a:xfrm>
            <a:off x="661902" y="1737511"/>
            <a:ext cx="6558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lvl="0" indent="-90488" fontAlgn="base">
              <a:spcBef>
                <a:spcPts val="500"/>
              </a:spcBef>
              <a:buFontTx/>
              <a:buChar char="-"/>
            </a:pP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r>
              <a:rPr kumimoji="1" lang="ko-KR" altLang="en-US" sz="14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배정승인서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(PDF 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파일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을 받으시 첨부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. (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파일명 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: 20xxxxxxxx_</a:t>
            </a:r>
            <a:r>
              <a:rPr kumimoji="1" lang="ko-KR" altLang="en-US" sz="14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김한양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</a:t>
            </a:r>
            <a:r>
              <a:rPr kumimoji="1" lang="ko-KR" altLang="en-US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 명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)_</a:t>
            </a:r>
            <a:r>
              <a:rPr kumimoji="1" lang="ko-KR" altLang="en-US" sz="14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배정승인서</a:t>
            </a:r>
            <a:r>
              <a:rPr kumimoji="1" lang="en-US" altLang="ko-KR" sz="14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845" y="526233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9536" y="568252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86952" y="6427462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39" name="직사각형 38">
            <a:hlinkClick r:id="rId5"/>
          </p:cNvPr>
          <p:cNvSpPr/>
          <p:nvPr/>
        </p:nvSpPr>
        <p:spPr>
          <a:xfrm>
            <a:off x="5909464" y="3404606"/>
            <a:ext cx="31480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ts val="500"/>
              </a:spcBef>
            </a:pP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① </a:t>
            </a:r>
            <a:r>
              <a:rPr kumimoji="1" lang="ko-KR" altLang="en-US" sz="14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팀명</a:t>
            </a:r>
            <a:r>
              <a:rPr kumimoji="1" lang="en-US" altLang="ko-KR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,</a:t>
            </a: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패스워드</a:t>
            </a:r>
            <a:r>
              <a:rPr kumimoji="1" lang="en-US" altLang="ko-KR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, </a:t>
            </a: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 인원 등 빈칸 </a:t>
            </a:r>
            <a:r>
              <a:rPr kumimoji="1" lang="ko-KR" altLang="en-US" sz="14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채워넣기</a:t>
            </a: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직사각형 39">
            <a:hlinkClick r:id="rId5"/>
          </p:cNvPr>
          <p:cNvSpPr/>
          <p:nvPr/>
        </p:nvSpPr>
        <p:spPr>
          <a:xfrm>
            <a:off x="6170121" y="4305859"/>
            <a:ext cx="262678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ts val="500"/>
              </a:spcBef>
            </a:pP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② 배정승인서를 양식에 맞게 업로드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직사각형 40">
            <a:hlinkClick r:id="rId5"/>
          </p:cNvPr>
          <p:cNvSpPr/>
          <p:nvPr/>
        </p:nvSpPr>
        <p:spPr>
          <a:xfrm>
            <a:off x="6627487" y="3710672"/>
            <a:ext cx="243007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ts val="500"/>
              </a:spcBef>
            </a:pPr>
            <a:r>
              <a:rPr kumimoji="1" lang="en-US" altLang="ko-KR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</a:t>
            </a:r>
            <a:r>
              <a:rPr kumimoji="1" lang="ko-KR" altLang="en-US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단</a:t>
            </a:r>
            <a:r>
              <a:rPr kumimoji="1" lang="en-US" altLang="ko-KR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,</a:t>
            </a:r>
            <a:r>
              <a:rPr kumimoji="1" lang="ko-KR" altLang="en-US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반드시 팀원과 </a:t>
            </a:r>
            <a:r>
              <a:rPr kumimoji="1" lang="ko-KR" altLang="en-US" sz="105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팀명</a:t>
            </a:r>
            <a:r>
              <a:rPr kumimoji="1" lang="ko-KR" altLang="en-US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및 패스워드를 공유</a:t>
            </a:r>
            <a:r>
              <a:rPr kumimoji="1" lang="en-US" altLang="ko-KR" sz="105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</a:t>
            </a:r>
            <a:endParaRPr lang="ko-KR" altLang="en-US" sz="2000" b="1" u="sng" dirty="0">
              <a:solidFill>
                <a:srgbClr val="FF0000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129725" y="4611151"/>
            <a:ext cx="28696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en-US" sz="10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파일양식</a:t>
            </a:r>
            <a:r>
              <a:rPr kumimoji="1" lang="ko-KR" altLang="en-US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r>
              <a:rPr kumimoji="1" lang="en-US" altLang="ko-KR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: 20xxxxxxxx_</a:t>
            </a:r>
            <a:r>
              <a:rPr kumimoji="1" lang="ko-KR" altLang="en-US" sz="10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김한양</a:t>
            </a:r>
            <a:r>
              <a:rPr kumimoji="1" lang="en-US" altLang="ko-KR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(</a:t>
            </a:r>
            <a:r>
              <a:rPr kumimoji="1" lang="ko-KR" altLang="en-US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 명</a:t>
            </a:r>
            <a:r>
              <a:rPr kumimoji="1" lang="en-US" altLang="ko-KR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)_</a:t>
            </a:r>
            <a:r>
              <a:rPr kumimoji="1" lang="ko-KR" altLang="en-US" sz="1000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배정승인서</a:t>
            </a:r>
            <a:r>
              <a:rPr kumimoji="1" lang="en-US" altLang="ko-KR" sz="1000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.pdf</a:t>
            </a:r>
            <a:endParaRPr lang="ko-KR" altLang="en-US" sz="1100" dirty="0">
              <a:solidFill>
                <a:srgbClr val="FF0000"/>
              </a:solidFill>
            </a:endParaRPr>
          </a:p>
        </p:txBody>
      </p:sp>
      <p:sp>
        <p:nvSpPr>
          <p:cNvPr id="45" name="직사각형 44">
            <a:hlinkClick r:id="rId5"/>
          </p:cNvPr>
          <p:cNvSpPr/>
          <p:nvPr/>
        </p:nvSpPr>
        <p:spPr>
          <a:xfrm>
            <a:off x="6430779" y="5352532"/>
            <a:ext cx="21054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ts val="500"/>
              </a:spcBef>
            </a:pP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③ 개인정보활용동의에 체크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직사각형 45">
            <a:hlinkClick r:id="rId5"/>
          </p:cNvPr>
          <p:cNvSpPr/>
          <p:nvPr/>
        </p:nvSpPr>
        <p:spPr>
          <a:xfrm>
            <a:off x="6952095" y="6155469"/>
            <a:ext cx="10628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ts val="500"/>
              </a:spcBef>
            </a:pPr>
            <a:r>
              <a:rPr kumimoji="1" lang="ko-KR" altLang="en-US" sz="14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④ 신청하기</a:t>
            </a:r>
            <a:endParaRPr lang="ko-KR" altLang="en-US" sz="2000" b="1" u="sng" dirty="0"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260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85035" y="448732"/>
            <a:ext cx="6333840" cy="515104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547270" y="195580"/>
            <a:ext cx="65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ko-KR" altLang="en-US" sz="1400" spc="-7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6632"/>
            <a:ext cx="220293" cy="549884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547270" y="195580"/>
            <a:ext cx="1036822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400" spc="-7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7867" y="180292"/>
            <a:ext cx="1625600" cy="434225"/>
          </a:xfrm>
          <a:prstGeom prst="rect">
            <a:avLst/>
          </a:prstGeom>
        </p:spPr>
      </p:pic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446094" y="483995"/>
            <a:ext cx="6921771" cy="4924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 비교과플랫폼 </a:t>
            </a:r>
            <a:r>
              <a:rPr lang="en-US" altLang="ko-KR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HY-LU(Level-UP)</a:t>
            </a:r>
            <a:endParaRPr lang="ko-KR" altLang="en-US" sz="3200" spc="-70" dirty="0">
              <a:solidFill>
                <a:srgbClr val="1F497D">
                  <a:lumMod val="50000"/>
                </a:srgb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F491C5-64BA-4EC2-8D71-793F6BB225DD}"/>
              </a:ext>
            </a:extLst>
          </p:cNvPr>
          <p:cNvSpPr/>
          <p:nvPr/>
        </p:nvSpPr>
        <p:spPr>
          <a:xfrm>
            <a:off x="220292" y="1094358"/>
            <a:ext cx="870463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>
              <a:spcBef>
                <a:spcPts val="500"/>
              </a:spcBef>
            </a:pP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Step 4. [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_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팀원으로 신청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]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함께 진행하는 팀장이 개설한 </a:t>
            </a:r>
            <a:r>
              <a:rPr kumimoji="1" lang="ko-KR" altLang="en-US" sz="16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팀명을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선택 후 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“</a:t>
            </a:r>
            <a:r>
              <a:rPr kumimoji="1" lang="ko-KR" altLang="en-US" sz="1600" b="1" kern="0" spc="-50" dirty="0" err="1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선택팀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팀원으로 신청하기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”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클릭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!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endParaRPr kumimoji="1" lang="en-US" altLang="ko-KR" sz="12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0" y="1561464"/>
            <a:ext cx="9143424" cy="2751719"/>
            <a:chOff x="-12236" y="2090318"/>
            <a:chExt cx="9143424" cy="2751719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8430" y="2419112"/>
              <a:ext cx="7953375" cy="1952625"/>
            </a:xfrm>
            <a:prstGeom prst="rect">
              <a:avLst/>
            </a:prstGeom>
          </p:spPr>
        </p:pic>
        <p:grpSp>
          <p:nvGrpSpPr>
            <p:cNvPr id="63" name="그룹 62"/>
            <p:cNvGrpSpPr/>
            <p:nvPr/>
          </p:nvGrpSpPr>
          <p:grpSpPr>
            <a:xfrm>
              <a:off x="-12236" y="3131046"/>
              <a:ext cx="9143424" cy="1710991"/>
              <a:chOff x="-122382" y="2815859"/>
              <a:chExt cx="9143424" cy="1710991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742698" y="2815859"/>
                <a:ext cx="313019" cy="29971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6816426" y="3654285"/>
                <a:ext cx="1615233" cy="38006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" name="직선 화살표 연결선 5"/>
              <p:cNvCxnSpPr>
                <a:stCxn id="35" idx="0"/>
                <a:endCxn id="26" idx="1"/>
              </p:cNvCxnSpPr>
              <p:nvPr/>
            </p:nvCxnSpPr>
            <p:spPr>
              <a:xfrm flipV="1">
                <a:off x="351285" y="2965716"/>
                <a:ext cx="391413" cy="268909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6176242" y="4249851"/>
                <a:ext cx="284480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200" b="1" dirty="0">
                    <a:solidFill>
                      <a:srgbClr val="FF0000"/>
                    </a:solidFill>
                  </a:rPr>
                  <a:t>③ 클릭하여 신청화면으로 이동</a:t>
                </a:r>
              </a:p>
            </p:txBody>
          </p:sp>
          <p:cxnSp>
            <p:nvCxnSpPr>
              <p:cNvPr id="38" name="직선 화살표 연결선 37"/>
              <p:cNvCxnSpPr>
                <a:endCxn id="28" idx="2"/>
              </p:cNvCxnSpPr>
              <p:nvPr/>
            </p:nvCxnSpPr>
            <p:spPr>
              <a:xfrm flipV="1">
                <a:off x="7395554" y="4034349"/>
                <a:ext cx="228489" cy="237704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/>
              <p:cNvSpPr txBox="1"/>
              <p:nvPr/>
            </p:nvSpPr>
            <p:spPr>
              <a:xfrm>
                <a:off x="-122382" y="3265430"/>
                <a:ext cx="107433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200" b="1" dirty="0">
                    <a:solidFill>
                      <a:srgbClr val="FF0000"/>
                    </a:solidFill>
                  </a:rPr>
                  <a:t>② 체크 확인</a:t>
                </a:r>
                <a:r>
                  <a:rPr lang="en-US" altLang="ko-KR" sz="1200" b="1" dirty="0">
                    <a:solidFill>
                      <a:srgbClr val="FF0000"/>
                    </a:solidFill>
                  </a:rPr>
                  <a:t>!</a:t>
                </a:r>
                <a:endParaRPr lang="ko-KR" altLang="en-US" sz="12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6" name="직사각형 55"/>
            <p:cNvSpPr/>
            <p:nvPr/>
          </p:nvSpPr>
          <p:spPr>
            <a:xfrm>
              <a:off x="4700944" y="2491576"/>
              <a:ext cx="3642956" cy="3137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0" name="직선 화살표 연결선 69"/>
            <p:cNvCxnSpPr>
              <a:stCxn id="71" idx="3"/>
              <a:endCxn id="56" idx="0"/>
            </p:cNvCxnSpPr>
            <p:nvPr/>
          </p:nvCxnSpPr>
          <p:spPr>
            <a:xfrm>
              <a:off x="6108973" y="2225811"/>
              <a:ext cx="413449" cy="265765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3856179" y="2090318"/>
              <a:ext cx="232146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solidFill>
                    <a:srgbClr val="FF0000"/>
                  </a:solidFill>
                </a:rPr>
                <a:t>① 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[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팀원으로 신청하기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]</a:t>
              </a:r>
              <a:r>
                <a:rPr lang="ko-KR" altLang="en-US" sz="1200" b="1" dirty="0">
                  <a:solidFill>
                    <a:srgbClr val="FF0000"/>
                  </a:solidFill>
                </a:rPr>
                <a:t> 탭 클릭</a:t>
              </a:r>
              <a:r>
                <a:rPr lang="en-US" altLang="ko-KR" sz="1200" b="1" dirty="0">
                  <a:solidFill>
                    <a:srgbClr val="FF0000"/>
                  </a:solidFill>
                </a:rPr>
                <a:t>!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373" y="4221042"/>
            <a:ext cx="3151043" cy="1718751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595942" y="5232542"/>
            <a:ext cx="36811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④ 팀장이 공유한 팀 패스워드를 입력한 후 확인 클릭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776475" y="4998816"/>
            <a:ext cx="2931925" cy="50132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직선 화살표 연결선 35"/>
          <p:cNvCxnSpPr>
            <a:stCxn id="33" idx="1"/>
          </p:cNvCxnSpPr>
          <p:nvPr/>
        </p:nvCxnSpPr>
        <p:spPr>
          <a:xfrm flipH="1" flipV="1">
            <a:off x="3835060" y="5249481"/>
            <a:ext cx="760882" cy="12156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26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85035" y="448732"/>
            <a:ext cx="6333840" cy="515104"/>
            <a:chOff x="904240" y="430952"/>
            <a:chExt cx="3280296" cy="51510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904240" y="946056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904240" y="430952"/>
              <a:ext cx="3280296" cy="0"/>
            </a:xfrm>
            <a:prstGeom prst="line">
              <a:avLst/>
            </a:prstGeom>
            <a:ln w="127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텍스트 개체 틀 4"/>
          <p:cNvSpPr txBox="1">
            <a:spLocks/>
          </p:cNvSpPr>
          <p:nvPr/>
        </p:nvSpPr>
        <p:spPr>
          <a:xfrm>
            <a:off x="547270" y="195580"/>
            <a:ext cx="65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ko-KR" altLang="en-US" sz="1400" spc="-70" dirty="0">
              <a:ln>
                <a:solidFill>
                  <a:srgbClr val="1F497D">
                    <a:lumMod val="60000"/>
                    <a:lumOff val="40000"/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116632"/>
            <a:ext cx="220293" cy="549884"/>
            <a:chOff x="-6032" y="68791"/>
            <a:chExt cx="413857" cy="1033049"/>
          </a:xfrm>
        </p:grpSpPr>
        <p:sp>
          <p:nvSpPr>
            <p:cNvPr id="15" name="이등변 삼각형 14"/>
            <p:cNvSpPr/>
            <p:nvPr/>
          </p:nvSpPr>
          <p:spPr>
            <a:xfrm rot="5400000">
              <a:off x="-219700" y="282460"/>
              <a:ext cx="841193" cy="413856"/>
            </a:xfrm>
            <a:prstGeom prst="triangle">
              <a:avLst/>
            </a:prstGeom>
            <a:solidFill>
              <a:srgbClr val="00B0F0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이등변 삼각형 15"/>
            <p:cNvSpPr/>
            <p:nvPr/>
          </p:nvSpPr>
          <p:spPr>
            <a:xfrm rot="5400000">
              <a:off x="-219700" y="474316"/>
              <a:ext cx="841192" cy="413856"/>
            </a:xfrm>
            <a:prstGeom prst="triangle">
              <a:avLst/>
            </a:prstGeom>
            <a:solidFill>
              <a:srgbClr val="376092"/>
            </a:solidFill>
            <a:ln w="3175" cap="rnd" cmpd="sng" algn="ctr">
              <a:noFill/>
              <a:prstDash val="sysDash"/>
              <a:round/>
              <a:headEnd type="none" w="med" len="med"/>
              <a:tailEnd type="none" w="med" len="sm"/>
            </a:ln>
            <a:effectLst/>
          </p:spPr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35" name="텍스트 개체 틀 4">
            <a:extLst>
              <a:ext uri="{FF2B5EF4-FFF2-40B4-BE49-F238E27FC236}">
                <a16:creationId xmlns:a16="http://schemas.microsoft.com/office/drawing/2014/main" id="{1EC17414-CE05-4DE5-8508-1F16B85327BB}"/>
              </a:ext>
            </a:extLst>
          </p:cNvPr>
          <p:cNvSpPr txBox="1">
            <a:spLocks/>
          </p:cNvSpPr>
          <p:nvPr/>
        </p:nvSpPr>
        <p:spPr>
          <a:xfrm>
            <a:off x="547270" y="195580"/>
            <a:ext cx="1036822" cy="24288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none" lIns="0" tIns="0" rIns="0" bIns="0">
            <a:sp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j-ea"/>
                <a:ea typeface="+mj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ko-KR" altLang="en-US" sz="1400" spc="-70" dirty="0">
                <a:ln>
                  <a:solidFill>
                    <a:srgbClr val="1F497D">
                      <a:lumMod val="60000"/>
                      <a:lumOff val="4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융합전자공학부</a:t>
            </a:r>
          </a:p>
        </p:txBody>
      </p:sp>
      <p:pic>
        <p:nvPicPr>
          <p:cNvPr id="72" name="한양대학교 로고" descr="7.png">
            <a:extLst>
              <a:ext uri="{FF2B5EF4-FFF2-40B4-BE49-F238E27FC236}">
                <a16:creationId xmlns:a16="http://schemas.microsoft.com/office/drawing/2014/main" id="{F202D1D7-B971-4BD1-A73B-09075540CAC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7867" y="180292"/>
            <a:ext cx="1625600" cy="434225"/>
          </a:xfrm>
          <a:prstGeom prst="rect">
            <a:avLst/>
          </a:prstGeom>
        </p:spPr>
      </p:pic>
      <p:sp>
        <p:nvSpPr>
          <p:cNvPr id="21" name="제목 3">
            <a:extLst>
              <a:ext uri="{FF2B5EF4-FFF2-40B4-BE49-F238E27FC236}">
                <a16:creationId xmlns:a16="http://schemas.microsoft.com/office/drawing/2014/main" id="{D984897D-9C63-4FAB-82D7-B529F50471C4}"/>
              </a:ext>
            </a:extLst>
          </p:cNvPr>
          <p:cNvSpPr txBox="1">
            <a:spLocks/>
          </p:cNvSpPr>
          <p:nvPr/>
        </p:nvSpPr>
        <p:spPr>
          <a:xfrm>
            <a:off x="446094" y="483995"/>
            <a:ext cx="6921771" cy="49244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  <a:alpha val="0"/>
              </a:schemeClr>
            </a:solidFill>
          </a:ln>
        </p:spPr>
        <p:txBody>
          <a:bodyPr wrap="square" lIns="0" tIns="0" rIns="0" bIns="0">
            <a:spAutoFit/>
          </a:bodyPr>
          <a:lstStyle>
            <a:lvl1pPr algn="l" defTabSz="914400" rtl="0" eaLnBrk="1" latinLnBrk="1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None/>
              <a:defRPr sz="2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ko-KR" altLang="en-US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한양대 비교과플랫폼 </a:t>
            </a:r>
            <a:r>
              <a:rPr lang="en-US" altLang="ko-KR" sz="3200" spc="-70" dirty="0">
                <a:solidFill>
                  <a:srgbClr val="1F497D">
                    <a:lumMod val="50000"/>
                  </a:srgb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HY-LU(Level-UP)</a:t>
            </a:r>
            <a:endParaRPr lang="ko-KR" altLang="en-US" sz="3200" spc="-70" dirty="0">
              <a:solidFill>
                <a:srgbClr val="1F497D">
                  <a:lumMod val="50000"/>
                </a:srgb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CF491C5-64BA-4EC2-8D71-793F6BB225DD}"/>
              </a:ext>
            </a:extLst>
          </p:cNvPr>
          <p:cNvSpPr/>
          <p:nvPr/>
        </p:nvSpPr>
        <p:spPr>
          <a:xfrm>
            <a:off x="220292" y="1094358"/>
            <a:ext cx="8704633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>
              <a:spcBef>
                <a:spcPts val="500"/>
              </a:spcBef>
            </a:pP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Step 5. [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_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팀원으로 신청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]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정보 입력 후 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“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신청하기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”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클릭</a:t>
            </a:r>
            <a:r>
              <a:rPr kumimoji="1" lang="en-US" altLang="ko-KR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!</a:t>
            </a:r>
            <a:r>
              <a:rPr kumimoji="1" lang="ko-KR" altLang="en-US" sz="1600" b="1" kern="0" spc="-5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  <a:cs typeface="Arial" pitchFamily="34" charset="0"/>
              </a:rPr>
              <a:t> </a:t>
            </a:r>
            <a:endParaRPr kumimoji="1" lang="en-US" altLang="ko-KR" sz="1200" kern="0" spc="-50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235" y="393656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4845" y="526233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②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446094" y="1619940"/>
            <a:ext cx="8734283" cy="4633247"/>
            <a:chOff x="466107" y="2184401"/>
            <a:chExt cx="8734283" cy="4633247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6107" y="2184401"/>
              <a:ext cx="5291781" cy="4612942"/>
            </a:xfrm>
            <a:prstGeom prst="rect">
              <a:avLst/>
            </a:prstGeom>
          </p:spPr>
        </p:pic>
        <p:sp>
          <p:nvSpPr>
            <p:cNvPr id="17" name="아래쪽 화살표 16"/>
            <p:cNvSpPr/>
            <p:nvPr/>
          </p:nvSpPr>
          <p:spPr>
            <a:xfrm>
              <a:off x="6802617" y="3529853"/>
              <a:ext cx="1361792" cy="3116031"/>
            </a:xfrm>
            <a:prstGeom prst="downArrow">
              <a:avLst/>
            </a:prstGeom>
            <a:solidFill>
              <a:schemeClr val="accent6">
                <a:lumMod val="40000"/>
                <a:lumOff val="6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287500" y="3804136"/>
              <a:ext cx="1953248" cy="18565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600" b="1" dirty="0"/>
                <a:t>본인 이름 </a:t>
              </a:r>
              <a:r>
                <a:rPr lang="en-US" altLang="ko-KR" sz="600" b="1" dirty="0"/>
                <a:t>/ </a:t>
              </a:r>
              <a:r>
                <a:rPr lang="ko-KR" altLang="en-US" sz="600" b="1" dirty="0"/>
                <a:t>학번 </a:t>
              </a:r>
              <a:r>
                <a:rPr lang="en-US" altLang="ko-KR" sz="600" b="1" dirty="0"/>
                <a:t>/ </a:t>
              </a:r>
              <a:r>
                <a:rPr lang="ko-KR" altLang="en-US" sz="600" b="1" dirty="0"/>
                <a:t>융합전자공학부 </a:t>
              </a:r>
              <a:r>
                <a:rPr lang="ko-KR" altLang="en-US" sz="600" b="1" dirty="0" err="1"/>
                <a:t>융합전자공학부</a:t>
              </a:r>
              <a:endParaRPr lang="ko-KR" altLang="en-US" sz="600" b="1" dirty="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85035" y="4041774"/>
              <a:ext cx="5220393" cy="120048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85036" y="5232109"/>
              <a:ext cx="5220392" cy="116512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607748" y="6450545"/>
              <a:ext cx="529152" cy="33409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222899" y="6417538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solidFill>
                    <a:srgbClr val="FF0000"/>
                  </a:solidFill>
                </a:rPr>
                <a:t>③</a:t>
              </a:r>
            </a:p>
          </p:txBody>
        </p:sp>
        <p:sp>
          <p:nvSpPr>
            <p:cNvPr id="39" name="직사각형 38">
              <a:hlinkClick r:id="rId5"/>
            </p:cNvPr>
            <p:cNvSpPr/>
            <p:nvPr/>
          </p:nvSpPr>
          <p:spPr>
            <a:xfrm>
              <a:off x="5705428" y="3664441"/>
              <a:ext cx="349496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ts val="500"/>
                </a:spcBef>
              </a:pP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① 자신의 휴대전화번호</a:t>
              </a:r>
              <a:r>
                <a:rPr kumimoji="1" lang="en-US" altLang="ko-KR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, </a:t>
              </a: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이메일 등 빈칸 </a:t>
              </a:r>
              <a:r>
                <a:rPr kumimoji="1" lang="ko-KR" altLang="en-US" sz="1400" b="1" kern="0" spc="-50" dirty="0" err="1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채워넣기</a:t>
              </a: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 </a:t>
              </a:r>
              <a:endParaRPr lang="ko-KR" altLang="en-US" sz="2000" b="1" u="sng" dirty="0"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" name="직사각형 39">
              <a:hlinkClick r:id="rId5"/>
            </p:cNvPr>
            <p:cNvSpPr/>
            <p:nvPr/>
          </p:nvSpPr>
          <p:spPr>
            <a:xfrm>
              <a:off x="6407246" y="4866131"/>
              <a:ext cx="262678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ts val="500"/>
                </a:spcBef>
              </a:pP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② 개인정보활용동의에 체크</a:t>
              </a:r>
              <a:endParaRPr lang="ko-KR" altLang="en-US" sz="2000" b="1" u="sng" dirty="0"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6" name="직사각형 45">
              <a:hlinkClick r:id="rId5"/>
            </p:cNvPr>
            <p:cNvSpPr/>
            <p:nvPr/>
          </p:nvSpPr>
          <p:spPr>
            <a:xfrm>
              <a:off x="6921491" y="5997122"/>
              <a:ext cx="106283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ts val="500"/>
                </a:spcBef>
              </a:pP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③</a:t>
              </a:r>
              <a:r>
                <a:rPr lang="ko-KR" altLang="en-US" sz="2000" b="1" dirty="0">
                  <a:solidFill>
                    <a:srgbClr val="5B9BD5">
                      <a:lumMod val="50000"/>
                    </a:srgb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kumimoji="1" lang="ko-KR" altLang="en-US" sz="1400" b="1" kern="0" spc="-5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돋움체 Medium" panose="00000600000000000000" pitchFamily="2" charset="-127"/>
                  <a:ea typeface="KoPub돋움체 Medium" panose="00000600000000000000" pitchFamily="2" charset="-127"/>
                  <a:cs typeface="Arial" pitchFamily="34" charset="0"/>
                </a:rPr>
                <a:t>신청하기</a:t>
              </a:r>
              <a:endParaRPr lang="ko-KR" altLang="en-US" sz="2000" b="1" u="sng" dirty="0"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169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4200</TotalTime>
  <Words>383</Words>
  <Application>Microsoft Office PowerPoint</Application>
  <PresentationFormat>화면 슬라이드 쇼(4:3)</PresentationFormat>
  <Paragraphs>57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Calibri Light</vt:lpstr>
      <vt:lpstr>KoPub돋움체 Medium</vt:lpstr>
      <vt:lpstr>Calibri</vt:lpstr>
      <vt:lpstr>KoPub돋움체 Bold</vt:lpstr>
      <vt:lpstr>Arial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박상홍</dc:creator>
  <cp:lastModifiedBy>강명준</cp:lastModifiedBy>
  <cp:revision>46</cp:revision>
  <dcterms:created xsi:type="dcterms:W3CDTF">2020-09-28T09:52:00Z</dcterms:created>
  <dcterms:modified xsi:type="dcterms:W3CDTF">2023-02-21T05:01:40Z</dcterms:modified>
</cp:coreProperties>
</file>