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</p:sldIdLst>
  <p:sldSz cx="6858000" cy="9906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75" d="100"/>
          <a:sy n="75" d="100"/>
        </p:scale>
        <p:origin x="1494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B04C9-E177-4D23-A46E-8747E744D469}" type="datetimeFigureOut">
              <a:rPr lang="ko-KR" altLang="en-US" smtClean="0"/>
              <a:t>2024-09-27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118BE4-3F17-445B-8182-DEBA25EBC97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972976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B04C9-E177-4D23-A46E-8747E744D469}" type="datetimeFigureOut">
              <a:rPr lang="ko-KR" altLang="en-US" smtClean="0"/>
              <a:t>2024-09-27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118BE4-3F17-445B-8182-DEBA25EBC97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434095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B04C9-E177-4D23-A46E-8747E744D469}" type="datetimeFigureOut">
              <a:rPr lang="ko-KR" altLang="en-US" smtClean="0"/>
              <a:t>2024-09-27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118BE4-3F17-445B-8182-DEBA25EBC97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195904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B04C9-E177-4D23-A46E-8747E744D469}" type="datetimeFigureOut">
              <a:rPr lang="ko-KR" altLang="en-US" smtClean="0"/>
              <a:t>2024-09-27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118BE4-3F17-445B-8182-DEBA25EBC97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604158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B04C9-E177-4D23-A46E-8747E744D469}" type="datetimeFigureOut">
              <a:rPr lang="ko-KR" altLang="en-US" smtClean="0"/>
              <a:t>2024-09-27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118BE4-3F17-445B-8182-DEBA25EBC97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732738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B04C9-E177-4D23-A46E-8747E744D469}" type="datetimeFigureOut">
              <a:rPr lang="ko-KR" altLang="en-US" smtClean="0"/>
              <a:t>2024-09-27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118BE4-3F17-445B-8182-DEBA25EBC97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89585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B04C9-E177-4D23-A46E-8747E744D469}" type="datetimeFigureOut">
              <a:rPr lang="ko-KR" altLang="en-US" smtClean="0"/>
              <a:t>2024-09-27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118BE4-3F17-445B-8182-DEBA25EBC97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371941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B04C9-E177-4D23-A46E-8747E744D469}" type="datetimeFigureOut">
              <a:rPr lang="ko-KR" altLang="en-US" smtClean="0"/>
              <a:t>2024-09-27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118BE4-3F17-445B-8182-DEBA25EBC97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184346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B04C9-E177-4D23-A46E-8747E744D469}" type="datetimeFigureOut">
              <a:rPr lang="ko-KR" altLang="en-US" smtClean="0"/>
              <a:t>2024-09-27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118BE4-3F17-445B-8182-DEBA25EBC97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47728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B04C9-E177-4D23-A46E-8747E744D469}" type="datetimeFigureOut">
              <a:rPr lang="ko-KR" altLang="en-US" smtClean="0"/>
              <a:t>2024-09-27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118BE4-3F17-445B-8182-DEBA25EBC97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027423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B04C9-E177-4D23-A46E-8747E744D469}" type="datetimeFigureOut">
              <a:rPr lang="ko-KR" altLang="en-US" smtClean="0"/>
              <a:t>2024-09-27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118BE4-3F17-445B-8182-DEBA25EBC97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729595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9B04C9-E177-4D23-A46E-8747E744D469}" type="datetimeFigureOut">
              <a:rPr lang="ko-KR" altLang="en-US" smtClean="0"/>
              <a:t>2024-09-27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118BE4-3F17-445B-8182-DEBA25EBC97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623494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3304">
            <a:extLst>
              <a:ext uri="{FF2B5EF4-FFF2-40B4-BE49-F238E27FC236}">
                <a16:creationId xmlns:a16="http://schemas.microsoft.com/office/drawing/2014/main" id="{36292753-5E28-42F6-ADD0-0BE92E8048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3880" y="599440"/>
            <a:ext cx="573024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sz="2400" b="1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effectLst/>
                <a:latin typeface="+mj-ea"/>
                <a:ea typeface="+mj-ea"/>
                <a:cs typeface="바탕" panose="02030600000101010101" pitchFamily="18" charset="-127"/>
              </a:rPr>
              <a:t>LX</a:t>
            </a:r>
            <a:r>
              <a:rPr lang="ko-KR" sz="2400" b="1" dirty="0" err="1">
                <a:ln>
                  <a:solidFill>
                    <a:sysClr val="windowText" lastClr="000000">
                      <a:alpha val="0"/>
                    </a:sysClr>
                  </a:solidFill>
                </a:ln>
                <a:effectLst/>
                <a:latin typeface="+mj-ea"/>
                <a:ea typeface="+mj-ea"/>
                <a:cs typeface="바탕" panose="02030600000101010101" pitchFamily="18" charset="-127"/>
              </a:rPr>
              <a:t>세미콘</a:t>
            </a:r>
            <a:r>
              <a:rPr lang="ko-KR" sz="2400" b="1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effectLst/>
                <a:latin typeface="+mj-ea"/>
                <a:ea typeface="+mj-ea"/>
                <a:cs typeface="바탕" panose="02030600000101010101" pitchFamily="18" charset="-127"/>
              </a:rPr>
              <a:t> 산학장학 지원서</a:t>
            </a:r>
            <a:endParaRPr lang="ko-KR" sz="1100" b="1" dirty="0">
              <a:ln>
                <a:solidFill>
                  <a:sysClr val="windowText" lastClr="000000">
                    <a:alpha val="0"/>
                  </a:sysClr>
                </a:solidFill>
              </a:ln>
              <a:effectLst/>
              <a:latin typeface="+mj-ea"/>
              <a:ea typeface="+mj-ea"/>
              <a:cs typeface="굴림" panose="020B0600000101010101" pitchFamily="50" charset="-127"/>
            </a:endParaRPr>
          </a:p>
        </p:txBody>
      </p:sp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586CE390-C75C-4FED-921A-AB641BEB2B9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8590854"/>
              </p:ext>
            </p:extLst>
          </p:nvPr>
        </p:nvGraphicFramePr>
        <p:xfrm>
          <a:off x="375781" y="1346202"/>
          <a:ext cx="6142663" cy="80148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46619">
                  <a:extLst>
                    <a:ext uri="{9D8B030D-6E8A-4147-A177-3AD203B41FA5}">
                      <a16:colId xmlns:a16="http://schemas.microsoft.com/office/drawing/2014/main" val="3857301742"/>
                    </a:ext>
                  </a:extLst>
                </a:gridCol>
                <a:gridCol w="1638300">
                  <a:extLst>
                    <a:ext uri="{9D8B030D-6E8A-4147-A177-3AD203B41FA5}">
                      <a16:colId xmlns:a16="http://schemas.microsoft.com/office/drawing/2014/main" val="1676164652"/>
                    </a:ext>
                  </a:extLst>
                </a:gridCol>
                <a:gridCol w="717790">
                  <a:extLst>
                    <a:ext uri="{9D8B030D-6E8A-4147-A177-3AD203B41FA5}">
                      <a16:colId xmlns:a16="http://schemas.microsoft.com/office/drawing/2014/main" val="1771480565"/>
                    </a:ext>
                  </a:extLst>
                </a:gridCol>
                <a:gridCol w="374410">
                  <a:extLst>
                    <a:ext uri="{9D8B030D-6E8A-4147-A177-3AD203B41FA5}">
                      <a16:colId xmlns:a16="http://schemas.microsoft.com/office/drawing/2014/main" val="1913461771"/>
                    </a:ext>
                  </a:extLst>
                </a:gridCol>
                <a:gridCol w="2365544">
                  <a:extLst>
                    <a:ext uri="{9D8B030D-6E8A-4147-A177-3AD203B41FA5}">
                      <a16:colId xmlns:a16="http://schemas.microsoft.com/office/drawing/2014/main" val="2865834967"/>
                    </a:ext>
                  </a:extLst>
                </a:gridCol>
              </a:tblGrid>
              <a:tr h="196200">
                <a:tc gridSpan="5">
                  <a:txBody>
                    <a:bodyPr/>
                    <a:lstStyle/>
                    <a:p>
                      <a:pPr latinLnBrk="1"/>
                      <a:r>
                        <a:rPr lang="ko-KR" altLang="en-US" sz="1200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지원사항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ea typeface="LG스마트체2.0 Regular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40433923"/>
                  </a:ext>
                </a:extLst>
              </a:tr>
              <a:tr h="17985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구분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직무</a:t>
                      </a:r>
                      <a:endParaRPr lang="ko-KR" altLang="en-US" sz="1200" dirty="0"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근무지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10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ea typeface="LG스마트체2.0 Regular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93873717"/>
                  </a:ext>
                </a:extLst>
              </a:tr>
              <a:tr h="39240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1</a:t>
                      </a:r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지망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+mj-ea"/>
                          <a:ea typeface="+mj-ea"/>
                        </a:rPr>
                        <a:t>(Analog Design / Digital Design /</a:t>
                      </a:r>
                    </a:p>
                    <a:p>
                      <a:pPr marL="0" marR="0" lvl="0" indent="0" algn="ctr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+mj-ea"/>
                          <a:ea typeface="+mj-ea"/>
                        </a:rPr>
                        <a:t>영상처리 </a:t>
                      </a:r>
                      <a:r>
                        <a:rPr lang="en-US" altLang="ko-KR" sz="10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+mj-ea"/>
                          <a:ea typeface="+mj-ea"/>
                        </a:rPr>
                        <a:t>Algorithm</a:t>
                      </a:r>
                      <a:r>
                        <a:rPr lang="ko-KR" altLang="en-US" sz="10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+mj-ea"/>
                          <a:ea typeface="+mj-ea"/>
                        </a:rPr>
                        <a:t> 중 </a:t>
                      </a:r>
                      <a:r>
                        <a:rPr lang="ko-KR" altLang="en-US" sz="1000" spc="-90" baseline="0" dirty="0" err="1">
                          <a:solidFill>
                            <a:schemeClr val="bg1">
                              <a:lumMod val="65000"/>
                            </a:schemeClr>
                          </a:solidFill>
                          <a:latin typeface="+mj-ea"/>
                          <a:ea typeface="+mj-ea"/>
                        </a:rPr>
                        <a:t>택</a:t>
                      </a:r>
                      <a:r>
                        <a:rPr lang="ko-KR" altLang="en-US" sz="10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+mj-ea"/>
                          <a:ea typeface="+mj-ea"/>
                        </a:rPr>
                        <a:t> </a:t>
                      </a:r>
                      <a:r>
                        <a:rPr lang="en-US" altLang="ko-KR" sz="10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+mj-ea"/>
                          <a:ea typeface="+mj-ea"/>
                        </a:rPr>
                        <a:t>1)</a:t>
                      </a:r>
                      <a:endParaRPr lang="ko-KR" altLang="en-US" sz="1100" spc="-90" baseline="0" dirty="0">
                        <a:solidFill>
                          <a:schemeClr val="bg1">
                            <a:lumMod val="65000"/>
                          </a:schemeClr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+mj-ea"/>
                          <a:ea typeface="+mj-ea"/>
                        </a:rPr>
                        <a:t>서울</a:t>
                      </a:r>
                      <a:r>
                        <a:rPr lang="en-US" altLang="ko-KR" sz="100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+mj-ea"/>
                          <a:ea typeface="+mj-ea"/>
                        </a:rPr>
                        <a:t>/</a:t>
                      </a:r>
                      <a:r>
                        <a:rPr lang="ko-KR" altLang="en-US" sz="100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+mj-ea"/>
                          <a:ea typeface="+mj-ea"/>
                        </a:rPr>
                        <a:t>대전 중 </a:t>
                      </a:r>
                      <a:r>
                        <a:rPr lang="ko-KR" altLang="en-US" sz="1000" dirty="0" err="1">
                          <a:solidFill>
                            <a:schemeClr val="bg1">
                              <a:lumMod val="65000"/>
                            </a:schemeClr>
                          </a:solidFill>
                          <a:latin typeface="+mj-ea"/>
                          <a:ea typeface="+mj-ea"/>
                        </a:rPr>
                        <a:t>택</a:t>
                      </a:r>
                      <a:r>
                        <a:rPr lang="ko-KR" altLang="en-US" sz="100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+mj-ea"/>
                          <a:ea typeface="+mj-ea"/>
                        </a:rPr>
                        <a:t> </a:t>
                      </a:r>
                      <a:r>
                        <a:rPr lang="en-US" altLang="ko-KR" sz="100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+mj-ea"/>
                          <a:ea typeface="+mj-ea"/>
                        </a:rPr>
                        <a:t>1</a:t>
                      </a:r>
                    </a:p>
                    <a:p>
                      <a:pPr algn="ctr" latinLnBrk="1"/>
                      <a:r>
                        <a:rPr lang="en-US" altLang="ko-KR" sz="100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100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+mj-ea"/>
                          <a:ea typeface="+mj-ea"/>
                        </a:rPr>
                        <a:t>단</a:t>
                      </a:r>
                      <a:r>
                        <a:rPr lang="en-US" altLang="ko-KR" sz="100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+mj-ea"/>
                          <a:ea typeface="+mj-ea"/>
                        </a:rPr>
                        <a:t>, </a:t>
                      </a:r>
                      <a:r>
                        <a:rPr lang="ko-KR" altLang="en-US" sz="100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+mj-ea"/>
                          <a:ea typeface="+mj-ea"/>
                        </a:rPr>
                        <a:t>영상처리 </a:t>
                      </a:r>
                      <a:r>
                        <a:rPr lang="en-US" altLang="ko-KR" sz="100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+mj-ea"/>
                          <a:ea typeface="+mj-ea"/>
                        </a:rPr>
                        <a:t>Algorithm </a:t>
                      </a:r>
                      <a:r>
                        <a:rPr lang="ko-KR" altLang="en-US" sz="100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+mj-ea"/>
                          <a:ea typeface="+mj-ea"/>
                        </a:rPr>
                        <a:t>직무는 서울</a:t>
                      </a:r>
                      <a:r>
                        <a:rPr lang="en-US" altLang="ko-KR" sz="100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+mj-ea"/>
                          <a:ea typeface="+mj-ea"/>
                        </a:rPr>
                        <a:t>)</a:t>
                      </a:r>
                      <a:endParaRPr lang="ko-KR" altLang="en-US" sz="1000" dirty="0">
                        <a:solidFill>
                          <a:schemeClr val="bg1">
                            <a:lumMod val="65000"/>
                          </a:schemeClr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solidFill>
                          <a:schemeClr val="bg1">
                            <a:lumMod val="65000"/>
                          </a:schemeClr>
                        </a:solidFill>
                        <a:latin typeface="Arial Narrow" panose="020B0606020202030204" pitchFamily="34" charset="0"/>
                        <a:ea typeface="LG스마트체2.0 Regular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41285703"/>
                  </a:ext>
                </a:extLst>
              </a:tr>
              <a:tr h="39240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2</a:t>
                      </a:r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지망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+mj-ea"/>
                          <a:ea typeface="+mj-ea"/>
                        </a:rPr>
                        <a:t>(Analog Design / Digital Design /</a:t>
                      </a:r>
                    </a:p>
                    <a:p>
                      <a:pPr marL="0" marR="0" lvl="0" indent="0" algn="ctr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+mj-ea"/>
                          <a:ea typeface="+mj-ea"/>
                        </a:rPr>
                        <a:t>영상처리 </a:t>
                      </a:r>
                      <a:r>
                        <a:rPr lang="en-US" altLang="ko-KR" sz="10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+mj-ea"/>
                          <a:ea typeface="+mj-ea"/>
                        </a:rPr>
                        <a:t>Algorithm</a:t>
                      </a:r>
                      <a:r>
                        <a:rPr lang="ko-KR" altLang="en-US" sz="10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+mj-ea"/>
                          <a:ea typeface="+mj-ea"/>
                        </a:rPr>
                        <a:t> 중 </a:t>
                      </a:r>
                      <a:r>
                        <a:rPr lang="ko-KR" altLang="en-US" sz="1000" spc="-90" baseline="0" dirty="0" err="1">
                          <a:solidFill>
                            <a:schemeClr val="bg1">
                              <a:lumMod val="65000"/>
                            </a:schemeClr>
                          </a:solidFill>
                          <a:latin typeface="+mj-ea"/>
                          <a:ea typeface="+mj-ea"/>
                        </a:rPr>
                        <a:t>택</a:t>
                      </a:r>
                      <a:r>
                        <a:rPr lang="ko-KR" altLang="en-US" sz="10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+mj-ea"/>
                          <a:ea typeface="+mj-ea"/>
                        </a:rPr>
                        <a:t> </a:t>
                      </a:r>
                      <a:r>
                        <a:rPr lang="en-US" altLang="ko-KR" sz="10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+mj-ea"/>
                          <a:ea typeface="+mj-ea"/>
                        </a:rPr>
                        <a:t>1)</a:t>
                      </a:r>
                      <a:endParaRPr lang="ko-KR" altLang="en-US" sz="1100" spc="-90" baseline="0" dirty="0">
                        <a:solidFill>
                          <a:schemeClr val="bg1">
                            <a:lumMod val="65000"/>
                          </a:schemeClr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000" kern="120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+mj-ea"/>
                          <a:ea typeface="+mn-ea"/>
                          <a:cs typeface="+mn-cs"/>
                        </a:rPr>
                        <a:t>서울</a:t>
                      </a:r>
                      <a:r>
                        <a:rPr lang="en-US" altLang="ko-KR" sz="1000" kern="120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+mj-ea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1000" kern="120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+mj-ea"/>
                          <a:ea typeface="+mn-ea"/>
                          <a:cs typeface="+mn-cs"/>
                        </a:rPr>
                        <a:t>대전 중 </a:t>
                      </a:r>
                      <a:r>
                        <a:rPr lang="ko-KR" altLang="en-US" sz="1000" kern="1200" dirty="0" err="1">
                          <a:solidFill>
                            <a:schemeClr val="bg1">
                              <a:lumMod val="65000"/>
                            </a:schemeClr>
                          </a:solidFill>
                          <a:latin typeface="+mj-ea"/>
                          <a:ea typeface="+mn-ea"/>
                          <a:cs typeface="+mn-cs"/>
                        </a:rPr>
                        <a:t>택</a:t>
                      </a:r>
                      <a:r>
                        <a:rPr lang="ko-KR" altLang="en-US" sz="1000" kern="120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+mj-ea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000" kern="120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+mj-ea"/>
                          <a:ea typeface="+mn-ea"/>
                          <a:cs typeface="+mn-cs"/>
                        </a:rPr>
                        <a:t>1</a:t>
                      </a:r>
                    </a:p>
                    <a:p>
                      <a:pPr algn="ctr" latinLnBrk="1"/>
                      <a:r>
                        <a:rPr lang="en-US" altLang="ko-KR" sz="1000" kern="120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+mj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000" kern="120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+mj-ea"/>
                          <a:ea typeface="+mn-ea"/>
                          <a:cs typeface="+mn-cs"/>
                        </a:rPr>
                        <a:t>단</a:t>
                      </a:r>
                      <a:r>
                        <a:rPr lang="en-US" altLang="ko-KR" sz="1000" kern="120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+mj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000" kern="120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+mj-ea"/>
                          <a:ea typeface="+mn-ea"/>
                          <a:cs typeface="+mn-cs"/>
                        </a:rPr>
                        <a:t>영상처리 </a:t>
                      </a:r>
                      <a:r>
                        <a:rPr lang="en-US" altLang="ko-KR" sz="1000" kern="120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+mj-ea"/>
                          <a:ea typeface="+mn-ea"/>
                          <a:cs typeface="+mn-cs"/>
                        </a:rPr>
                        <a:t>Algorithm </a:t>
                      </a:r>
                      <a:r>
                        <a:rPr lang="ko-KR" altLang="en-US" sz="1000" kern="120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+mj-ea"/>
                          <a:ea typeface="+mn-ea"/>
                          <a:cs typeface="+mn-cs"/>
                        </a:rPr>
                        <a:t>직무는 서울</a:t>
                      </a:r>
                      <a:r>
                        <a:rPr lang="en-US" altLang="ko-KR" sz="1000" kern="120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+mj-ea"/>
                          <a:ea typeface="+mn-ea"/>
                          <a:cs typeface="+mn-cs"/>
                        </a:rPr>
                        <a:t>)</a:t>
                      </a:r>
                      <a:endParaRPr lang="ko-KR" altLang="en-US" sz="1000" kern="1200" dirty="0">
                        <a:solidFill>
                          <a:schemeClr val="bg1">
                            <a:lumMod val="65000"/>
                          </a:schemeClr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dirty="0">
                        <a:solidFill>
                          <a:schemeClr val="bg1">
                            <a:lumMod val="65000"/>
                          </a:schemeClr>
                        </a:solidFill>
                        <a:latin typeface="Arial Narrow" panose="020B0606020202030204" pitchFamily="34" charset="0"/>
                        <a:ea typeface="LG스마트체2.0 Regular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9052284"/>
                  </a:ext>
                </a:extLst>
              </a:tr>
              <a:tr h="141700">
                <a:tc gridSpan="5">
                  <a:txBody>
                    <a:bodyPr/>
                    <a:lstStyle/>
                    <a:p>
                      <a:pPr algn="ctr" latinLnBrk="1"/>
                      <a:endParaRPr lang="ko-KR" altLang="en-US" sz="700" dirty="0">
                        <a:solidFill>
                          <a:sysClr val="windowText" lastClr="000000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ea typeface="LG스마트체2.0 Regular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60833258"/>
                  </a:ext>
                </a:extLst>
              </a:tr>
              <a:tr h="196200">
                <a:tc gridSpan="5">
                  <a:txBody>
                    <a:bodyPr/>
                    <a:lstStyle/>
                    <a:p>
                      <a:pPr algn="l" latinLnBrk="1"/>
                      <a:r>
                        <a:rPr lang="ko-KR" altLang="en-US" sz="120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기본인적사항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l" latinLnBrk="1"/>
                      <a:endParaRPr lang="ko-KR" altLang="en-US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ea typeface="LG스마트체2.0 Regular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56098215"/>
                  </a:ext>
                </a:extLst>
              </a:tr>
              <a:tr h="17985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한글성명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50" dirty="0">
                        <a:solidFill>
                          <a:sysClr val="windowText" lastClr="000000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영문성명</a:t>
                      </a:r>
                      <a:endParaRPr lang="ko-KR" altLang="en-US" sz="1200" dirty="0">
                        <a:solidFill>
                          <a:sysClr val="windowText" lastClr="000000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93501379"/>
                  </a:ext>
                </a:extLst>
              </a:tr>
              <a:tr h="17985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생년월일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성별</a:t>
                      </a:r>
                      <a:endParaRPr lang="ko-KR" altLang="en-US" sz="1200"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37478145"/>
                  </a:ext>
                </a:extLst>
              </a:tr>
              <a:tr h="17985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국적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이메일</a:t>
                      </a:r>
                      <a:endParaRPr lang="ko-KR" altLang="en-US" sz="1200"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41999151"/>
                  </a:ext>
                </a:extLst>
              </a:tr>
              <a:tr h="17985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휴대전화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추가 연락처</a:t>
                      </a:r>
                      <a:endParaRPr lang="ko-KR" altLang="en-US" sz="1200" dirty="0"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71980848"/>
                  </a:ext>
                </a:extLst>
              </a:tr>
              <a:tr h="212550">
                <a:tc>
                  <a:txBody>
                    <a:bodyPr/>
                    <a:lstStyle/>
                    <a:p>
                      <a:pPr algn="ctr" latinLnBrk="1"/>
                      <a:endParaRPr lang="ko-KR" altLang="en-US" sz="700" dirty="0">
                        <a:solidFill>
                          <a:sysClr val="windowText" lastClr="000000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700" dirty="0"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latinLnBrk="1"/>
                      <a:endParaRPr lang="ko-KR" altLang="en-US" sz="700" dirty="0"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00582415"/>
                  </a:ext>
                </a:extLst>
              </a:tr>
              <a:tr h="196200">
                <a:tc gridSpan="5">
                  <a:txBody>
                    <a:bodyPr/>
                    <a:lstStyle/>
                    <a:p>
                      <a:pPr algn="l" latinLnBrk="1"/>
                      <a:r>
                        <a:rPr lang="ko-KR" altLang="en-US" sz="120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고등학교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pPr algn="l" latinLnBrk="1"/>
                      <a:endParaRPr lang="ko-KR" altLang="en-US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ea typeface="LG스마트체2.0 Regular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2723983"/>
                  </a:ext>
                </a:extLst>
              </a:tr>
              <a:tr h="17985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학교명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소재지</a:t>
                      </a:r>
                      <a:endParaRPr lang="ko-KR" altLang="en-US" sz="1200" dirty="0"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01093805"/>
                  </a:ext>
                </a:extLst>
              </a:tr>
              <a:tr h="2834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기간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졸업구분</a:t>
                      </a:r>
                      <a:endParaRPr lang="ko-KR" altLang="en-US" sz="1200" dirty="0"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r>
                        <a:rPr lang="en-US" altLang="ko-KR" sz="1100" kern="120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Arial Narrow" panose="020B0606020202030204" pitchFamily="34" charset="0"/>
                          <a:ea typeface="LG스마트체2.0 Regular" panose="020B0600000101010101" pitchFamily="50" charset="-127"/>
                          <a:cs typeface="+mn-cs"/>
                        </a:rPr>
                        <a:t>(</a:t>
                      </a:r>
                      <a:r>
                        <a:rPr lang="ko-KR" altLang="ko-KR" sz="1100" kern="120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Arial Narrow" panose="020B0606020202030204" pitchFamily="34" charset="0"/>
                          <a:ea typeface="LG스마트체2.0 Regular" panose="020B0600000101010101" pitchFamily="50" charset="-127"/>
                          <a:cs typeface="+mn-cs"/>
                        </a:rPr>
                        <a:t>중퇴</a:t>
                      </a:r>
                      <a:r>
                        <a:rPr lang="en-US" altLang="ko-KR" sz="1100" kern="120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Arial Narrow" panose="020B0606020202030204" pitchFamily="34" charset="0"/>
                          <a:ea typeface="LG스마트체2.0 Regular" panose="020B0600000101010101" pitchFamily="50" charset="-127"/>
                          <a:cs typeface="+mn-cs"/>
                        </a:rPr>
                        <a:t> / </a:t>
                      </a:r>
                      <a:r>
                        <a:rPr lang="ko-KR" altLang="ko-KR" sz="1100" kern="120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Arial Narrow" panose="020B0606020202030204" pitchFamily="34" charset="0"/>
                          <a:ea typeface="LG스마트체2.0 Regular" panose="020B0600000101010101" pitchFamily="50" charset="-127"/>
                          <a:cs typeface="+mn-cs"/>
                        </a:rPr>
                        <a:t>편입</a:t>
                      </a:r>
                      <a:r>
                        <a:rPr lang="en-US" altLang="ko-KR" sz="1100" kern="120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Arial Narrow" panose="020B0606020202030204" pitchFamily="34" charset="0"/>
                          <a:ea typeface="LG스마트체2.0 Regular" panose="020B0600000101010101" pitchFamily="50" charset="-127"/>
                          <a:cs typeface="+mn-cs"/>
                        </a:rPr>
                        <a:t> / </a:t>
                      </a:r>
                      <a:r>
                        <a:rPr lang="ko-KR" altLang="ko-KR" sz="1100" kern="120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Arial Narrow" panose="020B0606020202030204" pitchFamily="34" charset="0"/>
                          <a:ea typeface="LG스마트체2.0 Regular" panose="020B0600000101010101" pitchFamily="50" charset="-127"/>
                          <a:cs typeface="+mn-cs"/>
                        </a:rPr>
                        <a:t>재학</a:t>
                      </a:r>
                      <a:r>
                        <a:rPr lang="en-US" altLang="ko-KR" sz="1100" kern="120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Arial Narrow" panose="020B0606020202030204" pitchFamily="34" charset="0"/>
                          <a:ea typeface="LG스마트체2.0 Regular" panose="020B0600000101010101" pitchFamily="50" charset="-127"/>
                          <a:cs typeface="+mn-cs"/>
                        </a:rPr>
                        <a:t> / </a:t>
                      </a:r>
                      <a:r>
                        <a:rPr lang="ko-KR" altLang="ko-KR" sz="1100" kern="120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Arial Narrow" panose="020B0606020202030204" pitchFamily="34" charset="0"/>
                          <a:ea typeface="LG스마트체2.0 Regular" panose="020B0600000101010101" pitchFamily="50" charset="-127"/>
                          <a:cs typeface="+mn-cs"/>
                        </a:rPr>
                        <a:t>졸업예정</a:t>
                      </a:r>
                      <a:r>
                        <a:rPr lang="en-US" altLang="ko-KR" sz="1100" kern="120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Arial Narrow" panose="020B0606020202030204" pitchFamily="34" charset="0"/>
                          <a:ea typeface="LG스마트체2.0 Regular" panose="020B0600000101010101" pitchFamily="50" charset="-127"/>
                          <a:cs typeface="+mn-cs"/>
                        </a:rPr>
                        <a:t> / </a:t>
                      </a:r>
                      <a:r>
                        <a:rPr lang="ko-KR" altLang="ko-KR" sz="1100" kern="120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Arial Narrow" panose="020B0606020202030204" pitchFamily="34" charset="0"/>
                          <a:ea typeface="LG스마트체2.0 Regular" panose="020B0600000101010101" pitchFamily="50" charset="-127"/>
                          <a:cs typeface="+mn-cs"/>
                        </a:rPr>
                        <a:t>졸업</a:t>
                      </a:r>
                      <a:r>
                        <a:rPr lang="en-US" altLang="ko-KR" sz="1100" kern="120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Arial Narrow" panose="020B0606020202030204" pitchFamily="34" charset="0"/>
                          <a:ea typeface="LG스마트체2.0 Regular" panose="020B0600000101010101" pitchFamily="50" charset="-127"/>
                          <a:cs typeface="+mn-cs"/>
                        </a:rPr>
                        <a:t> </a:t>
                      </a:r>
                      <a:r>
                        <a:rPr lang="ko-KR" altLang="en-US" sz="1100" kern="120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Arial Narrow" panose="020B0606020202030204" pitchFamily="34" charset="0"/>
                          <a:ea typeface="LG스마트체2.0 Regular" panose="020B0600000101010101" pitchFamily="50" charset="-127"/>
                          <a:cs typeface="+mn-cs"/>
                        </a:rPr>
                        <a:t>중 </a:t>
                      </a:r>
                      <a:r>
                        <a:rPr lang="ko-KR" altLang="en-US" sz="1100" kern="1200" dirty="0" err="1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Arial Narrow" panose="020B0606020202030204" pitchFamily="34" charset="0"/>
                          <a:ea typeface="LG스마트체2.0 Regular" panose="020B0600000101010101" pitchFamily="50" charset="-127"/>
                          <a:cs typeface="+mn-cs"/>
                        </a:rPr>
                        <a:t>택</a:t>
                      </a:r>
                      <a:r>
                        <a:rPr lang="en-US" altLang="ko-KR" sz="1100" kern="120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Arial Narrow" panose="020B0606020202030204" pitchFamily="34" charset="0"/>
                          <a:ea typeface="LG스마트체2.0 Regular" panose="020B0600000101010101" pitchFamily="50" charset="-127"/>
                          <a:cs typeface="+mn-cs"/>
                        </a:rPr>
                        <a:t>1)</a:t>
                      </a:r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중퇴</a:t>
                      </a:r>
                      <a:r>
                        <a:rPr lang="en-US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/</a:t>
                      </a:r>
                      <a:r>
                        <a:rPr lang="ko-KR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편입</a:t>
                      </a:r>
                      <a:r>
                        <a:rPr lang="en-US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/</a:t>
                      </a:r>
                      <a:r>
                        <a:rPr lang="ko-KR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재학</a:t>
                      </a:r>
                      <a:r>
                        <a:rPr lang="en-US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/</a:t>
                      </a:r>
                      <a:r>
                        <a:rPr lang="ko-KR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졸업예정</a:t>
                      </a:r>
                      <a:r>
                        <a:rPr lang="en-US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/</a:t>
                      </a:r>
                      <a:r>
                        <a:rPr lang="ko-KR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졸업</a:t>
                      </a:r>
                      <a:r>
                        <a:rPr lang="en-US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 </a:t>
                      </a:r>
                      <a:r>
                        <a:rPr lang="ko-KR" altLang="en-US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중 택</a:t>
                      </a:r>
                      <a:r>
                        <a:rPr lang="en-US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1)</a:t>
                      </a:r>
                      <a:endParaRPr lang="ko-KR" altLang="en-US" sz="1200" spc="-90" baseline="0" dirty="0"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8073250"/>
                  </a:ext>
                </a:extLst>
              </a:tr>
              <a:tr h="141700">
                <a:tc gridSpan="5">
                  <a:txBody>
                    <a:bodyPr/>
                    <a:lstStyle/>
                    <a:p>
                      <a:pPr algn="ctr" latinLnBrk="1"/>
                      <a:endParaRPr lang="ko-KR" altLang="en-US" sz="700" dirty="0">
                        <a:solidFill>
                          <a:sysClr val="windowText" lastClr="000000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ea typeface="LG스마트체2.0 Regular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69906368"/>
                  </a:ext>
                </a:extLst>
              </a:tr>
              <a:tr h="196200">
                <a:tc gridSpan="5">
                  <a:txBody>
                    <a:bodyPr/>
                    <a:lstStyle/>
                    <a:p>
                      <a:pPr algn="l" latinLnBrk="1"/>
                      <a:r>
                        <a:rPr lang="ko-KR" altLang="en-US" sz="120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전문대학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pPr algn="l" latinLnBrk="1"/>
                      <a:endParaRPr lang="ko-KR" altLang="en-US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ea typeface="LG스마트체2.0 Regular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74300041"/>
                  </a:ext>
                </a:extLst>
              </a:tr>
              <a:tr h="17985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학교명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소재지</a:t>
                      </a:r>
                      <a:endParaRPr lang="ko-KR" altLang="en-US" sz="1050" dirty="0">
                        <a:solidFill>
                          <a:sysClr val="windowText" lastClr="000000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0" dirty="0">
                        <a:solidFill>
                          <a:sysClr val="windowText" lastClr="000000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11097590"/>
                  </a:ext>
                </a:extLst>
              </a:tr>
              <a:tr h="2834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기간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졸업구분</a:t>
                      </a:r>
                      <a:endParaRPr lang="ko-KR" altLang="en-US" sz="1050" dirty="0">
                        <a:solidFill>
                          <a:sysClr val="windowText" lastClr="000000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중퇴</a:t>
                      </a:r>
                      <a:r>
                        <a:rPr lang="en-US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편입</a:t>
                      </a:r>
                      <a:r>
                        <a:rPr lang="en-US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재학</a:t>
                      </a:r>
                      <a:r>
                        <a:rPr lang="en-US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졸업예정</a:t>
                      </a:r>
                      <a:r>
                        <a:rPr lang="en-US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졸업</a:t>
                      </a:r>
                      <a:r>
                        <a:rPr lang="en-US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중 </a:t>
                      </a:r>
                      <a:r>
                        <a:rPr lang="ko-KR" altLang="en-US" sz="1000" kern="1200" spc="-90" baseline="0" dirty="0" err="1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택</a:t>
                      </a:r>
                      <a:r>
                        <a:rPr lang="en-US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1)</a:t>
                      </a:r>
                      <a:endParaRPr lang="ko-KR" altLang="en-US" sz="1200" kern="1200" spc="-90" baseline="0" dirty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20714062"/>
                  </a:ext>
                </a:extLst>
              </a:tr>
              <a:tr h="17985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 err="1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전공명</a:t>
                      </a:r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부</a:t>
                      </a:r>
                      <a:r>
                        <a:rPr lang="en-US" altLang="ko-KR" sz="105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/</a:t>
                      </a:r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복수전공</a:t>
                      </a:r>
                      <a:endParaRPr lang="ko-KR" altLang="en-US" sz="1050" dirty="0">
                        <a:solidFill>
                          <a:sysClr val="windowText" lastClr="000000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0" dirty="0">
                        <a:solidFill>
                          <a:sysClr val="windowText" lastClr="000000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45573204"/>
                  </a:ext>
                </a:extLst>
              </a:tr>
              <a:tr h="17985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전체평점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전공평점</a:t>
                      </a:r>
                      <a:endParaRPr lang="ko-KR" altLang="en-US" sz="1050" dirty="0">
                        <a:solidFill>
                          <a:sysClr val="windowText" lastClr="000000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0" dirty="0">
                        <a:solidFill>
                          <a:sysClr val="windowText" lastClr="000000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02523974"/>
                  </a:ext>
                </a:extLst>
              </a:tr>
              <a:tr h="17985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전체 이수학점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전공 이수학점</a:t>
                      </a:r>
                      <a:endParaRPr lang="ko-KR" altLang="en-US" sz="1050" dirty="0">
                        <a:solidFill>
                          <a:sysClr val="windowText" lastClr="000000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0" dirty="0">
                        <a:solidFill>
                          <a:sysClr val="windowText" lastClr="000000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25565510"/>
                  </a:ext>
                </a:extLst>
              </a:tr>
              <a:tr h="141700">
                <a:tc gridSpan="5">
                  <a:txBody>
                    <a:bodyPr/>
                    <a:lstStyle/>
                    <a:p>
                      <a:pPr algn="l" latinLnBrk="1"/>
                      <a:endParaRPr lang="ko-KR" altLang="en-US" sz="700" b="1" dirty="0">
                        <a:solidFill>
                          <a:sysClr val="windowText" lastClr="000000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039536826"/>
                  </a:ext>
                </a:extLst>
              </a:tr>
              <a:tr h="196200">
                <a:tc gridSpan="5">
                  <a:txBody>
                    <a:bodyPr/>
                    <a:lstStyle/>
                    <a:p>
                      <a:pPr algn="l" latinLnBrk="1"/>
                      <a:r>
                        <a:rPr lang="ko-KR" altLang="en-US" sz="120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대학교</a:t>
                      </a:r>
                      <a:r>
                        <a:rPr lang="en-US" altLang="ko-KR" sz="120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(1)</a:t>
                      </a:r>
                      <a:endParaRPr lang="ko-KR" altLang="en-US" sz="1200" b="1" dirty="0">
                        <a:solidFill>
                          <a:sysClr val="windowText" lastClr="000000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 latinLnBrk="1"/>
                      <a:endParaRPr lang="ko-KR" altLang="en-US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ea typeface="LG스마트체2.0 Regular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84091345"/>
                  </a:ext>
                </a:extLst>
              </a:tr>
              <a:tr h="17985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학교명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소재지</a:t>
                      </a:r>
                      <a:endParaRPr lang="ko-KR" altLang="en-US" sz="1050" dirty="0">
                        <a:solidFill>
                          <a:sysClr val="windowText" lastClr="000000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0" dirty="0">
                        <a:solidFill>
                          <a:sysClr val="windowText" lastClr="000000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1725276"/>
                  </a:ext>
                </a:extLst>
              </a:tr>
              <a:tr h="2834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기간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졸업구분</a:t>
                      </a:r>
                      <a:endParaRPr lang="ko-KR" altLang="en-US" sz="1050" dirty="0">
                        <a:solidFill>
                          <a:sysClr val="windowText" lastClr="000000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중퇴</a:t>
                      </a:r>
                      <a:r>
                        <a:rPr lang="en-US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편입</a:t>
                      </a:r>
                      <a:r>
                        <a:rPr lang="en-US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재학</a:t>
                      </a:r>
                      <a:r>
                        <a:rPr lang="en-US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졸업예정</a:t>
                      </a:r>
                      <a:r>
                        <a:rPr lang="en-US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졸업</a:t>
                      </a:r>
                      <a:r>
                        <a:rPr lang="en-US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중 </a:t>
                      </a:r>
                      <a:r>
                        <a:rPr lang="ko-KR" altLang="en-US" sz="1000" kern="1200" spc="-90" baseline="0" dirty="0" err="1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택</a:t>
                      </a:r>
                      <a:r>
                        <a:rPr lang="en-US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1)</a:t>
                      </a:r>
                      <a:endParaRPr lang="ko-KR" altLang="en-US" sz="1200" kern="1200" spc="-90" baseline="0" dirty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6502039"/>
                  </a:ext>
                </a:extLst>
              </a:tr>
              <a:tr h="17985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 err="1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전공명</a:t>
                      </a:r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부</a:t>
                      </a:r>
                      <a:r>
                        <a:rPr lang="en-US" altLang="ko-KR" sz="105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/</a:t>
                      </a:r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복수전공</a:t>
                      </a:r>
                      <a:endParaRPr lang="ko-KR" altLang="en-US" sz="1050" dirty="0">
                        <a:solidFill>
                          <a:sysClr val="windowText" lastClr="000000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0" dirty="0">
                        <a:solidFill>
                          <a:sysClr val="windowText" lastClr="000000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5846124"/>
                  </a:ext>
                </a:extLst>
              </a:tr>
              <a:tr h="17985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전체평점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전공평점</a:t>
                      </a:r>
                      <a:endParaRPr lang="ko-KR" altLang="en-US" sz="1050" dirty="0">
                        <a:solidFill>
                          <a:sysClr val="windowText" lastClr="000000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0" dirty="0">
                        <a:solidFill>
                          <a:sysClr val="windowText" lastClr="000000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81422325"/>
                  </a:ext>
                </a:extLst>
              </a:tr>
              <a:tr h="17985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전체 이수학점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전공 이수학점</a:t>
                      </a:r>
                      <a:endParaRPr lang="ko-KR" altLang="en-US" sz="1050" dirty="0">
                        <a:solidFill>
                          <a:sysClr val="windowText" lastClr="000000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0" dirty="0">
                        <a:solidFill>
                          <a:sysClr val="windowText" lastClr="000000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86669647"/>
                  </a:ext>
                </a:extLst>
              </a:tr>
              <a:tr h="2943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spc="-120" baseline="0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복수전공 이수학점</a:t>
                      </a:r>
                    </a:p>
                  </a:txBody>
                  <a:tcPr marL="18000" marR="18000" marT="46800" marB="46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복수전공 평점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0" dirty="0">
                        <a:solidFill>
                          <a:sysClr val="windowText" lastClr="000000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9091322"/>
                  </a:ext>
                </a:extLst>
              </a:tr>
              <a:tr h="2943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spc="-120" baseline="0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부전공 이수학점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부전공 평점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0" dirty="0">
                        <a:solidFill>
                          <a:sysClr val="windowText" lastClr="000000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79124111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927A1075-F686-4FEF-80AA-2AFBBF5A9C9C}"/>
              </a:ext>
            </a:extLst>
          </p:cNvPr>
          <p:cNvSpPr txBox="1"/>
          <p:nvPr/>
        </p:nvSpPr>
        <p:spPr>
          <a:xfrm>
            <a:off x="6500332" y="9608730"/>
            <a:ext cx="360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latin typeface="Arial Narrow" panose="020B0606020202030204" pitchFamily="34" charset="0"/>
                <a:ea typeface="LG스마트체2.0 Regular" panose="020B0600000101010101" pitchFamily="50" charset="-127"/>
              </a:rPr>
              <a:t>1/4</a:t>
            </a:r>
            <a:endParaRPr lang="ko-KR" altLang="en-US" sz="1200" dirty="0">
              <a:ln>
                <a:solidFill>
                  <a:sysClr val="windowText" lastClr="000000">
                    <a:alpha val="0"/>
                  </a:sysClr>
                </a:solidFill>
              </a:ln>
              <a:latin typeface="Arial Narrow" panose="020B0606020202030204" pitchFamily="34" charset="0"/>
              <a:ea typeface="LG스마트체2.0 Regular" panose="020B0600000101010101" pitchFamily="50" charset="-127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40BEB4B-0B4F-4BD4-AD96-475D5630DBE3}"/>
              </a:ext>
            </a:extLst>
          </p:cNvPr>
          <p:cNvSpPr txBox="1"/>
          <p:nvPr/>
        </p:nvSpPr>
        <p:spPr>
          <a:xfrm>
            <a:off x="5090330" y="88144"/>
            <a:ext cx="175721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bg1">
                    <a:lumMod val="65000"/>
                  </a:schemeClr>
                </a:solidFill>
                <a:latin typeface="+mn-ea"/>
              </a:rPr>
              <a:t>※ </a:t>
            </a:r>
            <a:r>
              <a:rPr lang="ko-KR" altLang="en-US" sz="1200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bg1">
                    <a:lumMod val="65000"/>
                  </a:schemeClr>
                </a:solidFill>
                <a:latin typeface="+mn-ea"/>
              </a:rPr>
              <a:t>양식 임의 변경 금지</a:t>
            </a:r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815F3E0B-9AAD-46CB-8399-3F91E0C1E22D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799" y="9632929"/>
            <a:ext cx="1127125" cy="182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98447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586CE390-C75C-4FED-921A-AB641BEB2B9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76739484"/>
              </p:ext>
            </p:extLst>
          </p:nvPr>
        </p:nvGraphicFramePr>
        <p:xfrm>
          <a:off x="357668" y="349271"/>
          <a:ext cx="6142664" cy="89772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82232">
                  <a:extLst>
                    <a:ext uri="{9D8B030D-6E8A-4147-A177-3AD203B41FA5}">
                      <a16:colId xmlns:a16="http://schemas.microsoft.com/office/drawing/2014/main" val="3857301742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678518072"/>
                    </a:ext>
                  </a:extLst>
                </a:gridCol>
                <a:gridCol w="1117600">
                  <a:extLst>
                    <a:ext uri="{9D8B030D-6E8A-4147-A177-3AD203B41FA5}">
                      <a16:colId xmlns:a16="http://schemas.microsoft.com/office/drawing/2014/main" val="411026455"/>
                    </a:ext>
                  </a:extLst>
                </a:gridCol>
                <a:gridCol w="2118832">
                  <a:extLst>
                    <a:ext uri="{9D8B030D-6E8A-4147-A177-3AD203B41FA5}">
                      <a16:colId xmlns:a16="http://schemas.microsoft.com/office/drawing/2014/main" val="3411559290"/>
                    </a:ext>
                  </a:extLst>
                </a:gridCol>
              </a:tblGrid>
              <a:tr h="309591">
                <a:tc gridSpan="4">
                  <a:txBody>
                    <a:bodyPr/>
                    <a:lstStyle/>
                    <a:p>
                      <a:pPr algn="l" latinLnBrk="1"/>
                      <a:r>
                        <a:rPr lang="ko-KR" altLang="en-US" sz="120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대학교</a:t>
                      </a:r>
                      <a:r>
                        <a:rPr lang="en-US" altLang="ko-KR" sz="120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(2)     </a:t>
                      </a:r>
                      <a:r>
                        <a:rPr lang="en-US" altLang="ko-KR" sz="1000" b="0" dirty="0">
                          <a:solidFill>
                            <a:srgbClr val="006600"/>
                          </a:solidFill>
                          <a:latin typeface="+mn-ea"/>
                          <a:ea typeface="+mn-ea"/>
                        </a:rPr>
                        <a:t>*</a:t>
                      </a:r>
                      <a:r>
                        <a:rPr lang="ko-KR" altLang="en-US" sz="1000" b="0" dirty="0">
                          <a:solidFill>
                            <a:srgbClr val="006600"/>
                          </a:solidFill>
                          <a:latin typeface="+mn-ea"/>
                          <a:ea typeface="+mn-ea"/>
                        </a:rPr>
                        <a:t>해당자에 한하여 작성</a:t>
                      </a:r>
                      <a:endParaRPr lang="ko-KR" altLang="en-US" sz="1200" b="0" dirty="0">
                        <a:solidFill>
                          <a:srgbClr val="0066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84091345"/>
                  </a:ext>
                </a:extLst>
              </a:tr>
              <a:tr h="28284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학교명</a:t>
                      </a: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소재지</a:t>
                      </a:r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1725276"/>
                  </a:ext>
                </a:extLst>
              </a:tr>
              <a:tr h="28284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기간</a:t>
                      </a: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졸업구분</a:t>
                      </a: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중퇴</a:t>
                      </a:r>
                      <a:r>
                        <a:rPr lang="en-US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편입</a:t>
                      </a:r>
                      <a:r>
                        <a:rPr lang="en-US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재학</a:t>
                      </a:r>
                      <a:r>
                        <a:rPr lang="en-US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졸업예정</a:t>
                      </a:r>
                      <a:r>
                        <a:rPr lang="en-US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졸업</a:t>
                      </a:r>
                      <a:r>
                        <a:rPr lang="en-US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중 </a:t>
                      </a:r>
                      <a:r>
                        <a:rPr lang="ko-KR" altLang="en-US" sz="1000" kern="1200" spc="-90" baseline="0" dirty="0" err="1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택</a:t>
                      </a:r>
                      <a:r>
                        <a:rPr lang="en-US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1)</a:t>
                      </a:r>
                      <a:endParaRPr lang="ko-KR" altLang="en-US" sz="1200" kern="1200" spc="-90" baseline="0" dirty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6502039"/>
                  </a:ext>
                </a:extLst>
              </a:tr>
              <a:tr h="28284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 err="1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전공명</a:t>
                      </a:r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부</a:t>
                      </a:r>
                      <a:r>
                        <a:rPr lang="en-US" altLang="ko-KR" sz="1050" b="1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050" b="1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복수전공</a:t>
                      </a:r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5846124"/>
                  </a:ext>
                </a:extLst>
              </a:tr>
              <a:tr h="28284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전체평점</a:t>
                      </a: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전공평점</a:t>
                      </a:r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81422325"/>
                  </a:ext>
                </a:extLst>
              </a:tr>
              <a:tr h="28284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전체 이수학점</a:t>
                      </a: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전공 이수학점</a:t>
                      </a:r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86669647"/>
                  </a:ext>
                </a:extLst>
              </a:tr>
              <a:tr h="28284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spc="-150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복수전공 이수학점</a:t>
                      </a: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1" spc="-15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복수전공 평점</a:t>
                      </a:r>
                      <a:endParaRPr lang="ko-KR" altLang="en-US" sz="1050" b="1" spc="-15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9091322"/>
                  </a:ext>
                </a:extLst>
              </a:tr>
              <a:tr h="28284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spc="-90" baseline="0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부전공 이수학점</a:t>
                      </a: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1" spc="-90" baseline="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부전공 평점</a:t>
                      </a:r>
                      <a:endParaRPr lang="ko-KR" altLang="en-US" sz="1050" b="1" spc="-90" baseline="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79124111"/>
                  </a:ext>
                </a:extLst>
              </a:tr>
              <a:tr h="166940">
                <a:tc gridSpan="4">
                  <a:txBody>
                    <a:bodyPr/>
                    <a:lstStyle/>
                    <a:p>
                      <a:pPr algn="l" latinLnBrk="1"/>
                      <a:endParaRPr lang="ko-KR" altLang="en-US" sz="400" b="1" spc="0" baseline="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52910192"/>
                  </a:ext>
                </a:extLst>
              </a:tr>
              <a:tr h="309591">
                <a:tc gridSpan="4">
                  <a:txBody>
                    <a:bodyPr/>
                    <a:lstStyle/>
                    <a:p>
                      <a:pPr marL="0" marR="0" lvl="0" indent="0" algn="l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ysClr val="windowText" lastClr="000000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석사과정 희망 대학원</a:t>
                      </a:r>
                      <a:r>
                        <a:rPr kumimoji="0" lang="en-US" altLang="ko-KR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ysClr val="windowText" lastClr="000000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     </a:t>
                      </a:r>
                      <a:r>
                        <a:rPr kumimoji="0" lang="en-US" altLang="ko-KR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*</a:t>
                      </a:r>
                      <a:r>
                        <a:rPr kumimoji="0" lang="ko-KR" alt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현재 </a:t>
                      </a:r>
                      <a:r>
                        <a:rPr kumimoji="0" lang="en-US" altLang="ko-KR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4</a:t>
                      </a:r>
                      <a:r>
                        <a:rPr kumimoji="0" lang="ko-KR" alt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학년 재학생만 해당</a:t>
                      </a:r>
                      <a:endParaRPr kumimoji="0" lang="ko-KR" alt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6600"/>
                        </a:solidFill>
                        <a:effectLst/>
                        <a:uLnTx/>
                        <a:uFillTx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2747454"/>
                  </a:ext>
                </a:extLst>
              </a:tr>
              <a:tr h="28284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학교명</a:t>
                      </a: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 err="1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전공명</a:t>
                      </a:r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76658161"/>
                  </a:ext>
                </a:extLst>
              </a:tr>
              <a:tr h="28284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연구실명</a:t>
                      </a: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지도교수명</a:t>
                      </a:r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90530613"/>
                  </a:ext>
                </a:extLst>
              </a:tr>
              <a:tr h="166940">
                <a:tc gridSpan="4">
                  <a:txBody>
                    <a:bodyPr/>
                    <a:lstStyle/>
                    <a:p>
                      <a:pPr algn="ctr" latinLnBrk="1"/>
                      <a:endParaRPr lang="ko-KR" altLang="en-US" sz="40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60240848"/>
                  </a:ext>
                </a:extLst>
              </a:tr>
              <a:tr h="309591">
                <a:tc gridSpan="4">
                  <a:txBody>
                    <a:bodyPr/>
                    <a:lstStyle/>
                    <a:p>
                      <a:pPr algn="l" latinLnBrk="1"/>
                      <a:r>
                        <a:rPr kumimoji="0" lang="ko-KR" alt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ysClr val="windowText" lastClr="000000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대학원</a:t>
                      </a:r>
                      <a:r>
                        <a:rPr kumimoji="0" lang="en-US" altLang="ko-KR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ysClr val="windowText" lastClr="000000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 – </a:t>
                      </a:r>
                      <a:r>
                        <a:rPr kumimoji="0" lang="ko-KR" altLang="en-US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ysClr val="windowText" lastClr="000000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석사</a:t>
                      </a:r>
                      <a:endParaRPr kumimoji="0" lang="en-US" altLang="ko-KR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80984402"/>
                  </a:ext>
                </a:extLst>
              </a:tr>
              <a:tr h="28284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학교명</a:t>
                      </a: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소재지</a:t>
                      </a:r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97382529"/>
                  </a:ext>
                </a:extLst>
              </a:tr>
              <a:tr h="28284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연구실명</a:t>
                      </a: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latin typeface="+mn-ea"/>
                          <a:ea typeface="+mn-ea"/>
                        </a:rPr>
                        <a:t>지도교수명</a:t>
                      </a: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55931913"/>
                  </a:ext>
                </a:extLst>
              </a:tr>
              <a:tr h="28284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기간</a:t>
                      </a: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졸업구분</a:t>
                      </a:r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000" b="0" i="0" u="none" strike="noStrike" kern="1200" cap="none" spc="-90" normalizeH="0" baseline="0" noProof="0" dirty="0">
                          <a:ln>
                            <a:noFill/>
                          </a:ln>
                          <a:solidFill>
                            <a:prstClr val="white">
                              <a:lumMod val="65000"/>
                            </a:prstClr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(</a:t>
                      </a:r>
                      <a:r>
                        <a:rPr kumimoji="0" lang="ko-KR" altLang="ko-KR" sz="1000" b="0" i="0" u="none" strike="noStrike" kern="1200" cap="none" spc="-90" normalizeH="0" baseline="0" noProof="0" dirty="0">
                          <a:ln>
                            <a:noFill/>
                          </a:ln>
                          <a:solidFill>
                            <a:prstClr val="white">
                              <a:lumMod val="65000"/>
                            </a:prstClr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중퇴</a:t>
                      </a:r>
                      <a:r>
                        <a:rPr kumimoji="0" lang="en-US" altLang="ko-KR" sz="1000" b="0" i="0" u="none" strike="noStrike" kern="1200" cap="none" spc="-90" normalizeH="0" baseline="0" noProof="0" dirty="0">
                          <a:ln>
                            <a:noFill/>
                          </a:ln>
                          <a:solidFill>
                            <a:prstClr val="white">
                              <a:lumMod val="65000"/>
                            </a:prstClr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/</a:t>
                      </a:r>
                      <a:r>
                        <a:rPr kumimoji="0" lang="ko-KR" altLang="ko-KR" sz="1000" b="0" i="0" u="none" strike="noStrike" kern="1200" cap="none" spc="-90" normalizeH="0" baseline="0" noProof="0" dirty="0">
                          <a:ln>
                            <a:noFill/>
                          </a:ln>
                          <a:solidFill>
                            <a:prstClr val="white">
                              <a:lumMod val="65000"/>
                            </a:prstClr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편입</a:t>
                      </a:r>
                      <a:r>
                        <a:rPr kumimoji="0" lang="en-US" altLang="ko-KR" sz="1000" b="0" i="0" u="none" strike="noStrike" kern="1200" cap="none" spc="-90" normalizeH="0" baseline="0" noProof="0" dirty="0">
                          <a:ln>
                            <a:noFill/>
                          </a:ln>
                          <a:solidFill>
                            <a:prstClr val="white">
                              <a:lumMod val="65000"/>
                            </a:prstClr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/</a:t>
                      </a:r>
                      <a:r>
                        <a:rPr kumimoji="0" lang="ko-KR" altLang="ko-KR" sz="1000" b="0" i="0" u="none" strike="noStrike" kern="1200" cap="none" spc="-90" normalizeH="0" baseline="0" noProof="0" dirty="0">
                          <a:ln>
                            <a:noFill/>
                          </a:ln>
                          <a:solidFill>
                            <a:prstClr val="white">
                              <a:lumMod val="65000"/>
                            </a:prstClr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재학</a:t>
                      </a:r>
                      <a:r>
                        <a:rPr kumimoji="0" lang="en-US" altLang="ko-KR" sz="1000" b="0" i="0" u="none" strike="noStrike" kern="1200" cap="none" spc="-90" normalizeH="0" baseline="0" noProof="0" dirty="0">
                          <a:ln>
                            <a:noFill/>
                          </a:ln>
                          <a:solidFill>
                            <a:prstClr val="white">
                              <a:lumMod val="65000"/>
                            </a:prstClr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/</a:t>
                      </a:r>
                      <a:r>
                        <a:rPr kumimoji="0" lang="ko-KR" altLang="ko-KR" sz="1000" b="0" i="0" u="none" strike="noStrike" kern="1200" cap="none" spc="-90" normalizeH="0" baseline="0" noProof="0" dirty="0">
                          <a:ln>
                            <a:noFill/>
                          </a:ln>
                          <a:solidFill>
                            <a:prstClr val="white">
                              <a:lumMod val="65000"/>
                            </a:prstClr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졸업예정</a:t>
                      </a:r>
                      <a:r>
                        <a:rPr kumimoji="0" lang="en-US" altLang="ko-KR" sz="1000" b="0" i="0" u="none" strike="noStrike" kern="1200" cap="none" spc="-90" normalizeH="0" baseline="0" noProof="0" dirty="0">
                          <a:ln>
                            <a:noFill/>
                          </a:ln>
                          <a:solidFill>
                            <a:prstClr val="white">
                              <a:lumMod val="65000"/>
                            </a:prstClr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/</a:t>
                      </a:r>
                      <a:r>
                        <a:rPr kumimoji="0" lang="ko-KR" altLang="ko-KR" sz="1000" b="0" i="0" u="none" strike="noStrike" kern="1200" cap="none" spc="-90" normalizeH="0" baseline="0" noProof="0" dirty="0">
                          <a:ln>
                            <a:noFill/>
                          </a:ln>
                          <a:solidFill>
                            <a:prstClr val="white">
                              <a:lumMod val="65000"/>
                            </a:prstClr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졸업</a:t>
                      </a:r>
                      <a:r>
                        <a:rPr kumimoji="0" lang="en-US" altLang="ko-KR" sz="1000" b="0" i="0" u="none" strike="noStrike" kern="1200" cap="none" spc="-90" normalizeH="0" baseline="0" noProof="0" dirty="0">
                          <a:ln>
                            <a:noFill/>
                          </a:ln>
                          <a:solidFill>
                            <a:prstClr val="white">
                              <a:lumMod val="65000"/>
                            </a:prstClr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ko-KR" altLang="en-US" sz="1000" b="0" i="0" u="none" strike="noStrike" kern="1200" cap="none" spc="-90" normalizeH="0" baseline="0" noProof="0" dirty="0">
                          <a:ln>
                            <a:noFill/>
                          </a:ln>
                          <a:solidFill>
                            <a:prstClr val="white">
                              <a:lumMod val="65000"/>
                            </a:prstClr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중 </a:t>
                      </a:r>
                      <a:r>
                        <a:rPr kumimoji="0" lang="ko-KR" altLang="en-US" sz="1000" b="0" i="0" u="none" strike="noStrike" kern="1200" cap="none" spc="-90" normalizeH="0" baseline="0" noProof="0" dirty="0" err="1">
                          <a:ln>
                            <a:noFill/>
                          </a:ln>
                          <a:solidFill>
                            <a:prstClr val="white">
                              <a:lumMod val="65000"/>
                            </a:prstClr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택</a:t>
                      </a:r>
                      <a:r>
                        <a:rPr kumimoji="0" lang="en-US" altLang="ko-KR" sz="1000" b="0" i="0" u="none" strike="noStrike" kern="1200" cap="none" spc="-90" normalizeH="0" baseline="0" noProof="0" dirty="0">
                          <a:ln>
                            <a:noFill/>
                          </a:ln>
                          <a:solidFill>
                            <a:prstClr val="white">
                              <a:lumMod val="65000"/>
                            </a:prstClr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1)</a:t>
                      </a:r>
                      <a:endParaRPr kumimoji="0" lang="ko-KR" altLang="en-US" sz="1200" b="0" i="0" u="none" strike="noStrike" kern="1200" cap="none" spc="-9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맑은 고딕" panose="020B0503020000020004" pitchFamily="50" charset="-127"/>
                        <a:ea typeface="+mn-ea"/>
                        <a:cs typeface="+mn-cs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61610083"/>
                  </a:ext>
                </a:extLst>
              </a:tr>
              <a:tr h="28284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 err="1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전공명</a:t>
                      </a:r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부</a:t>
                      </a:r>
                      <a:r>
                        <a:rPr lang="en-US" altLang="ko-KR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복수전공</a:t>
                      </a:r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4004064"/>
                  </a:ext>
                </a:extLst>
              </a:tr>
              <a:tr h="28284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전체평점</a:t>
                      </a: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전공평점</a:t>
                      </a:r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94279766"/>
                  </a:ext>
                </a:extLst>
              </a:tr>
              <a:tr h="28284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전체 이수학점</a:t>
                      </a: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전공 이수학점</a:t>
                      </a:r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4234381"/>
                  </a:ext>
                </a:extLst>
              </a:tr>
              <a:tr h="28284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spc="-150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복수전공 이수학점</a:t>
                      </a: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1" spc="-15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복수전공 평점</a:t>
                      </a:r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29485422"/>
                  </a:ext>
                </a:extLst>
              </a:tr>
              <a:tr h="28284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spc="-90" baseline="0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부전공 이수학점</a:t>
                      </a: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1" spc="-90" baseline="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부전공 평점</a:t>
                      </a:r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486314"/>
                  </a:ext>
                </a:extLst>
              </a:tr>
              <a:tr h="166940">
                <a:tc>
                  <a:txBody>
                    <a:bodyPr/>
                    <a:lstStyle/>
                    <a:p>
                      <a:pPr algn="ctr" latinLnBrk="1"/>
                      <a:endParaRPr lang="ko-KR" altLang="en-US" sz="400" b="1" spc="-90" baseline="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400" b="1" spc="-90" baseline="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400" dirty="0"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40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00261797"/>
                  </a:ext>
                </a:extLst>
              </a:tr>
              <a:tr h="309591">
                <a:tc gridSpan="4">
                  <a:txBody>
                    <a:bodyPr/>
                    <a:lstStyle/>
                    <a:p>
                      <a:pPr algn="l" latinLnBrk="1"/>
                      <a:r>
                        <a:rPr kumimoji="0" lang="ko-KR" alt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ysClr val="windowText" lastClr="000000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대학원</a:t>
                      </a:r>
                      <a:r>
                        <a:rPr kumimoji="0" lang="en-US" altLang="ko-KR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ysClr val="windowText" lastClr="000000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 – </a:t>
                      </a:r>
                      <a:r>
                        <a:rPr kumimoji="0" lang="ko-KR" altLang="en-US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ysClr val="windowText" lastClr="000000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박사</a:t>
                      </a:r>
                      <a:r>
                        <a:rPr kumimoji="0" lang="en-US" altLang="ko-KR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ysClr val="windowText" lastClr="000000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     </a:t>
                      </a:r>
                      <a:r>
                        <a:rPr kumimoji="0" lang="en-US" altLang="ko-KR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*</a:t>
                      </a:r>
                      <a:r>
                        <a:rPr kumimoji="0" lang="ko-KR" altLang="en-US" sz="1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석박</a:t>
                      </a:r>
                      <a:r>
                        <a:rPr kumimoji="0" lang="ko-KR" alt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 통합 과정인 경우</a:t>
                      </a:r>
                      <a:r>
                        <a:rPr kumimoji="0" lang="en-US" altLang="ko-KR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, </a:t>
                      </a:r>
                      <a:r>
                        <a:rPr kumimoji="0" lang="ko-KR" alt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학교명에 </a:t>
                      </a:r>
                      <a:r>
                        <a:rPr kumimoji="0" lang="en-US" altLang="ko-KR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‘</a:t>
                      </a:r>
                      <a:r>
                        <a:rPr kumimoji="0" lang="ko-KR" altLang="en-US" sz="1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석박</a:t>
                      </a:r>
                      <a:r>
                        <a:rPr kumimoji="0" lang="ko-KR" alt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 통합 과정</a:t>
                      </a:r>
                      <a:r>
                        <a:rPr kumimoji="0" lang="en-US" altLang="ko-KR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‘ </a:t>
                      </a:r>
                      <a:r>
                        <a:rPr kumimoji="0" lang="ko-KR" alt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기입</a:t>
                      </a:r>
                      <a:endParaRPr kumimoji="0" lang="en-US" altLang="ko-KR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8267972"/>
                  </a:ext>
                </a:extLst>
              </a:tr>
              <a:tr h="28284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학교명</a:t>
                      </a: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소재지</a:t>
                      </a:r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2011567"/>
                  </a:ext>
                </a:extLst>
              </a:tr>
              <a:tr h="28284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연구실명</a:t>
                      </a: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latin typeface="+mn-ea"/>
                          <a:ea typeface="+mn-ea"/>
                        </a:rPr>
                        <a:t>지도교수명</a:t>
                      </a: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75033702"/>
                  </a:ext>
                </a:extLst>
              </a:tr>
              <a:tr h="28284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기간</a:t>
                      </a: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졸업구분</a:t>
                      </a:r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000" b="0" i="0" u="none" strike="noStrike" kern="1200" cap="none" spc="-90" normalizeH="0" baseline="0" noProof="0" dirty="0">
                          <a:ln>
                            <a:noFill/>
                          </a:ln>
                          <a:solidFill>
                            <a:prstClr val="white">
                              <a:lumMod val="65000"/>
                            </a:prstClr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(</a:t>
                      </a:r>
                      <a:r>
                        <a:rPr kumimoji="0" lang="ko-KR" altLang="ko-KR" sz="1000" b="0" i="0" u="none" strike="noStrike" kern="1200" cap="none" spc="-90" normalizeH="0" baseline="0" noProof="0" dirty="0">
                          <a:ln>
                            <a:noFill/>
                          </a:ln>
                          <a:solidFill>
                            <a:prstClr val="white">
                              <a:lumMod val="65000"/>
                            </a:prstClr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중퇴</a:t>
                      </a:r>
                      <a:r>
                        <a:rPr kumimoji="0" lang="en-US" altLang="ko-KR" sz="1000" b="0" i="0" u="none" strike="noStrike" kern="1200" cap="none" spc="-90" normalizeH="0" baseline="0" noProof="0" dirty="0">
                          <a:ln>
                            <a:noFill/>
                          </a:ln>
                          <a:solidFill>
                            <a:prstClr val="white">
                              <a:lumMod val="65000"/>
                            </a:prstClr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/</a:t>
                      </a:r>
                      <a:r>
                        <a:rPr kumimoji="0" lang="ko-KR" altLang="ko-KR" sz="1000" b="0" i="0" u="none" strike="noStrike" kern="1200" cap="none" spc="-90" normalizeH="0" baseline="0" noProof="0" dirty="0">
                          <a:ln>
                            <a:noFill/>
                          </a:ln>
                          <a:solidFill>
                            <a:prstClr val="white">
                              <a:lumMod val="65000"/>
                            </a:prstClr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편입</a:t>
                      </a:r>
                      <a:r>
                        <a:rPr kumimoji="0" lang="en-US" altLang="ko-KR" sz="1000" b="0" i="0" u="none" strike="noStrike" kern="1200" cap="none" spc="-90" normalizeH="0" baseline="0" noProof="0" dirty="0">
                          <a:ln>
                            <a:noFill/>
                          </a:ln>
                          <a:solidFill>
                            <a:prstClr val="white">
                              <a:lumMod val="65000"/>
                            </a:prstClr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/</a:t>
                      </a:r>
                      <a:r>
                        <a:rPr kumimoji="0" lang="ko-KR" altLang="ko-KR" sz="1000" b="0" i="0" u="none" strike="noStrike" kern="1200" cap="none" spc="-90" normalizeH="0" baseline="0" noProof="0" dirty="0">
                          <a:ln>
                            <a:noFill/>
                          </a:ln>
                          <a:solidFill>
                            <a:prstClr val="white">
                              <a:lumMod val="65000"/>
                            </a:prstClr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재학</a:t>
                      </a:r>
                      <a:r>
                        <a:rPr kumimoji="0" lang="en-US" altLang="ko-KR" sz="1000" b="0" i="0" u="none" strike="noStrike" kern="1200" cap="none" spc="-90" normalizeH="0" baseline="0" noProof="0" dirty="0">
                          <a:ln>
                            <a:noFill/>
                          </a:ln>
                          <a:solidFill>
                            <a:prstClr val="white">
                              <a:lumMod val="65000"/>
                            </a:prstClr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/</a:t>
                      </a:r>
                      <a:r>
                        <a:rPr kumimoji="0" lang="ko-KR" altLang="ko-KR" sz="1000" b="0" i="0" u="none" strike="noStrike" kern="1200" cap="none" spc="-90" normalizeH="0" baseline="0" noProof="0" dirty="0">
                          <a:ln>
                            <a:noFill/>
                          </a:ln>
                          <a:solidFill>
                            <a:prstClr val="white">
                              <a:lumMod val="65000"/>
                            </a:prstClr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졸업예정</a:t>
                      </a:r>
                      <a:r>
                        <a:rPr kumimoji="0" lang="en-US" altLang="ko-KR" sz="1000" b="0" i="0" u="none" strike="noStrike" kern="1200" cap="none" spc="-90" normalizeH="0" baseline="0" noProof="0" dirty="0">
                          <a:ln>
                            <a:noFill/>
                          </a:ln>
                          <a:solidFill>
                            <a:prstClr val="white">
                              <a:lumMod val="65000"/>
                            </a:prstClr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/</a:t>
                      </a:r>
                      <a:r>
                        <a:rPr kumimoji="0" lang="ko-KR" altLang="ko-KR" sz="1000" b="0" i="0" u="none" strike="noStrike" kern="1200" cap="none" spc="-90" normalizeH="0" baseline="0" noProof="0" dirty="0">
                          <a:ln>
                            <a:noFill/>
                          </a:ln>
                          <a:solidFill>
                            <a:prstClr val="white">
                              <a:lumMod val="65000"/>
                            </a:prstClr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졸업</a:t>
                      </a:r>
                      <a:r>
                        <a:rPr kumimoji="0" lang="en-US" altLang="ko-KR" sz="1000" b="0" i="0" u="none" strike="noStrike" kern="1200" cap="none" spc="-90" normalizeH="0" baseline="0" noProof="0" dirty="0">
                          <a:ln>
                            <a:noFill/>
                          </a:ln>
                          <a:solidFill>
                            <a:prstClr val="white">
                              <a:lumMod val="65000"/>
                            </a:prstClr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ko-KR" altLang="en-US" sz="1000" b="0" i="0" u="none" strike="noStrike" kern="1200" cap="none" spc="-90" normalizeH="0" baseline="0" noProof="0" dirty="0">
                          <a:ln>
                            <a:noFill/>
                          </a:ln>
                          <a:solidFill>
                            <a:prstClr val="white">
                              <a:lumMod val="65000"/>
                            </a:prstClr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중 </a:t>
                      </a:r>
                      <a:r>
                        <a:rPr kumimoji="0" lang="ko-KR" altLang="en-US" sz="1000" b="0" i="0" u="none" strike="noStrike" kern="1200" cap="none" spc="-90" normalizeH="0" baseline="0" noProof="0" dirty="0" err="1">
                          <a:ln>
                            <a:noFill/>
                          </a:ln>
                          <a:solidFill>
                            <a:prstClr val="white">
                              <a:lumMod val="65000"/>
                            </a:prstClr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택</a:t>
                      </a:r>
                      <a:r>
                        <a:rPr kumimoji="0" lang="en-US" altLang="ko-KR" sz="1000" b="0" i="0" u="none" strike="noStrike" kern="1200" cap="none" spc="-90" normalizeH="0" baseline="0" noProof="0" dirty="0">
                          <a:ln>
                            <a:noFill/>
                          </a:ln>
                          <a:solidFill>
                            <a:prstClr val="white">
                              <a:lumMod val="65000"/>
                            </a:prstClr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1)</a:t>
                      </a:r>
                      <a:endParaRPr kumimoji="0" lang="ko-KR" altLang="en-US" sz="1200" b="0" i="0" u="none" strike="noStrike" kern="1200" cap="none" spc="-9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맑은 고딕" panose="020B0503020000020004" pitchFamily="50" charset="-127"/>
                        <a:ea typeface="+mn-ea"/>
                        <a:cs typeface="+mn-cs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99317043"/>
                  </a:ext>
                </a:extLst>
              </a:tr>
              <a:tr h="28284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 err="1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전공명</a:t>
                      </a:r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부</a:t>
                      </a:r>
                      <a:r>
                        <a:rPr lang="en-US" altLang="ko-KR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복수전공</a:t>
                      </a:r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47705661"/>
                  </a:ext>
                </a:extLst>
              </a:tr>
              <a:tr h="28284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전체평점</a:t>
                      </a: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전공평점</a:t>
                      </a:r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89593010"/>
                  </a:ext>
                </a:extLst>
              </a:tr>
              <a:tr h="28284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전체 이수학점</a:t>
                      </a: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전공 이수학점</a:t>
                      </a:r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70647787"/>
                  </a:ext>
                </a:extLst>
              </a:tr>
              <a:tr h="28284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spc="-150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복수전공 이수학점</a:t>
                      </a: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1" spc="-15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복수전공 평점</a:t>
                      </a:r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69615324"/>
                  </a:ext>
                </a:extLst>
              </a:tr>
              <a:tr h="28284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spc="-90" baseline="0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부전공 이수학점</a:t>
                      </a: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1" spc="-90" baseline="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부전공 평점</a:t>
                      </a:r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96492390"/>
                  </a:ext>
                </a:extLst>
              </a:tr>
              <a:tr h="166940">
                <a:tc>
                  <a:txBody>
                    <a:bodyPr/>
                    <a:lstStyle/>
                    <a:p>
                      <a:pPr algn="ctr" latinLnBrk="1"/>
                      <a:endParaRPr lang="ko-KR" altLang="en-US" sz="400" b="1" spc="-90" baseline="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400" b="1" spc="-90" baseline="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400" dirty="0"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40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50969953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2C626283-894B-43C6-9C68-FF4FC8B01AB3}"/>
              </a:ext>
            </a:extLst>
          </p:cNvPr>
          <p:cNvSpPr txBox="1"/>
          <p:nvPr/>
        </p:nvSpPr>
        <p:spPr>
          <a:xfrm>
            <a:off x="6500332" y="9608730"/>
            <a:ext cx="360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latin typeface="Arial Narrow" panose="020B0606020202030204" pitchFamily="34" charset="0"/>
                <a:ea typeface="LG스마트체2.0 Regular" panose="020B0600000101010101" pitchFamily="50" charset="-127"/>
              </a:rPr>
              <a:t>2/4</a:t>
            </a:r>
            <a:endParaRPr lang="ko-KR" altLang="en-US" sz="1200" dirty="0">
              <a:ln>
                <a:solidFill>
                  <a:sysClr val="windowText" lastClr="000000">
                    <a:alpha val="0"/>
                  </a:sysClr>
                </a:solidFill>
              </a:ln>
              <a:latin typeface="Arial Narrow" panose="020B0606020202030204" pitchFamily="34" charset="0"/>
              <a:ea typeface="LG스마트체2.0 Regular" panose="020B0600000101010101" pitchFamily="50" charset="-127"/>
            </a:endParaRP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4B7F798E-F386-4E95-8BE6-7504F6BC4EC1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799" y="9632929"/>
            <a:ext cx="1127125" cy="182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66926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586CE390-C75C-4FED-921A-AB641BEB2B9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6063304"/>
              </p:ext>
            </p:extLst>
          </p:nvPr>
        </p:nvGraphicFramePr>
        <p:xfrm>
          <a:off x="357668" y="349271"/>
          <a:ext cx="6142664" cy="789708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35666">
                  <a:extLst>
                    <a:ext uri="{9D8B030D-6E8A-4147-A177-3AD203B41FA5}">
                      <a16:colId xmlns:a16="http://schemas.microsoft.com/office/drawing/2014/main" val="3857301742"/>
                    </a:ext>
                  </a:extLst>
                </a:gridCol>
                <a:gridCol w="1535666">
                  <a:extLst>
                    <a:ext uri="{9D8B030D-6E8A-4147-A177-3AD203B41FA5}">
                      <a16:colId xmlns:a16="http://schemas.microsoft.com/office/drawing/2014/main" val="1676164652"/>
                    </a:ext>
                  </a:extLst>
                </a:gridCol>
                <a:gridCol w="1535666">
                  <a:extLst>
                    <a:ext uri="{9D8B030D-6E8A-4147-A177-3AD203B41FA5}">
                      <a16:colId xmlns:a16="http://schemas.microsoft.com/office/drawing/2014/main" val="1771480565"/>
                    </a:ext>
                  </a:extLst>
                </a:gridCol>
                <a:gridCol w="1535666">
                  <a:extLst>
                    <a:ext uri="{9D8B030D-6E8A-4147-A177-3AD203B41FA5}">
                      <a16:colId xmlns:a16="http://schemas.microsoft.com/office/drawing/2014/main" val="2865834967"/>
                    </a:ext>
                  </a:extLst>
                </a:gridCol>
              </a:tblGrid>
              <a:tr h="325436">
                <a:tc gridSpan="4">
                  <a:txBody>
                    <a:bodyPr/>
                    <a:lstStyle/>
                    <a:p>
                      <a:pPr algn="l" latinLnBrk="1"/>
                      <a:r>
                        <a:rPr kumimoji="0" lang="ko-KR" alt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ysClr val="windowText" lastClr="000000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공인어학성적</a:t>
                      </a:r>
                      <a:endParaRPr kumimoji="0" lang="en-US" altLang="ko-KR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63838910"/>
                  </a:ext>
                </a:extLst>
              </a:tr>
              <a:tr h="29732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언어</a:t>
                      </a: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 err="1">
                          <a:latin typeface="+mn-ea"/>
                          <a:ea typeface="+mn-ea"/>
                        </a:rPr>
                        <a:t>시험명</a:t>
                      </a:r>
                      <a:endParaRPr lang="ko-KR" altLang="en-US" sz="1050" b="1" dirty="0"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점수</a:t>
                      </a:r>
                      <a:r>
                        <a:rPr lang="en-US" altLang="ko-KR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급</a:t>
                      </a:r>
                      <a:r>
                        <a:rPr lang="en-US" altLang="ko-KR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취득일자</a:t>
                      </a: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1606129"/>
                  </a:ext>
                </a:extLst>
              </a:tr>
              <a:tr h="297321"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89720363"/>
                  </a:ext>
                </a:extLst>
              </a:tr>
              <a:tr h="297321"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99009462"/>
                  </a:ext>
                </a:extLst>
              </a:tr>
              <a:tr h="175485">
                <a:tc gridSpan="4">
                  <a:txBody>
                    <a:bodyPr/>
                    <a:lstStyle/>
                    <a:p>
                      <a:pPr algn="ctr" latinLnBrk="1"/>
                      <a:endParaRPr lang="ko-KR" altLang="en-US" sz="400" b="1" spc="-90" baseline="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8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80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ea typeface="LG스마트체2.0 Regular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80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ea typeface="LG스마트체2.0 Regular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4473057"/>
                  </a:ext>
                </a:extLst>
              </a:tr>
              <a:tr h="325436">
                <a:tc gridSpan="4">
                  <a:txBody>
                    <a:bodyPr/>
                    <a:lstStyle/>
                    <a:p>
                      <a:pPr algn="l" latinLnBrk="1"/>
                      <a:r>
                        <a:rPr kumimoji="0" lang="ko-KR" alt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ysClr val="windowText" lastClr="000000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자격증</a:t>
                      </a:r>
                      <a:endParaRPr kumimoji="0" lang="en-US" altLang="ko-KR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91001573"/>
                  </a:ext>
                </a:extLst>
              </a:tr>
              <a:tr h="29732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자격증명</a:t>
                      </a: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latin typeface="+mn-ea"/>
                          <a:ea typeface="+mn-ea"/>
                        </a:rPr>
                        <a:t>자격등급</a:t>
                      </a: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취득일자</a:t>
                      </a: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인증기관</a:t>
                      </a: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12111762"/>
                  </a:ext>
                </a:extLst>
              </a:tr>
              <a:tr h="297321"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70989034"/>
                  </a:ext>
                </a:extLst>
              </a:tr>
              <a:tr h="297321"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46879725"/>
                  </a:ext>
                </a:extLst>
              </a:tr>
              <a:tr h="297321">
                <a:tc gridSpan="4">
                  <a:txBody>
                    <a:bodyPr/>
                    <a:lstStyle/>
                    <a:p>
                      <a:pPr algn="ctr" latinLnBrk="1"/>
                      <a:endParaRPr lang="ko-KR" altLang="en-US" sz="400" b="1" spc="-90" baseline="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8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80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ea typeface="LG스마트체2.0 Regular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80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ea typeface="LG스마트체2.0 Regular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17998489"/>
                  </a:ext>
                </a:extLst>
              </a:tr>
              <a:tr h="297321">
                <a:tc gridSpan="4">
                  <a:txBody>
                    <a:bodyPr/>
                    <a:lstStyle/>
                    <a:p>
                      <a:pPr algn="l" latinLnBrk="1"/>
                      <a:r>
                        <a:rPr kumimoji="0" lang="ko-KR" alt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ysClr val="windowText" lastClr="000000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자기소개서</a:t>
                      </a:r>
                      <a:endParaRPr kumimoji="0" lang="en-US" altLang="ko-KR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49556029"/>
                  </a:ext>
                </a:extLst>
              </a:tr>
              <a:tr h="297321">
                <a:tc gridSpan="4">
                  <a:txBody>
                    <a:bodyPr/>
                    <a:lstStyle/>
                    <a:p>
                      <a:pPr marL="0" indent="0" algn="l" latinLnBrk="1">
                        <a:buNone/>
                      </a:pPr>
                      <a:r>
                        <a:rPr lang="en-US" altLang="ko-KR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1. </a:t>
                      </a:r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대학원 진학 동기와</a:t>
                      </a:r>
                      <a:r>
                        <a:rPr lang="en-US" altLang="ko-KR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산학장학생으로서 대학원에서 연구한 내용을 바탕으로 </a:t>
                      </a:r>
                      <a:r>
                        <a:rPr lang="en-US" altLang="ko-KR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LX</a:t>
                      </a:r>
                      <a:r>
                        <a:rPr lang="ko-KR" altLang="en-US" sz="1050" b="1" dirty="0" err="1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세미콘</a:t>
                      </a:r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 입사 후</a:t>
                      </a:r>
                      <a:endParaRPr lang="en-US" altLang="ko-KR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0" indent="0" algn="l" latinLnBrk="1">
                        <a:buNone/>
                      </a:pPr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하고 싶은 일을 작성해 주세요</a:t>
                      </a:r>
                      <a:r>
                        <a:rPr lang="en-US" altLang="ko-KR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. (300~700</a:t>
                      </a:r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자</a:t>
                      </a:r>
                      <a:r>
                        <a:rPr lang="en-US" altLang="ko-KR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)</a:t>
                      </a: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b="1" dirty="0"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51357198"/>
                  </a:ext>
                </a:extLst>
              </a:tr>
              <a:tr h="4290401">
                <a:tc gridSpan="4">
                  <a:txBody>
                    <a:bodyPr/>
                    <a:lstStyle/>
                    <a:p>
                      <a:pPr algn="ctr" latinLnBrk="1"/>
                      <a:endParaRPr lang="en-US" altLang="ko-KR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67488245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2C626283-894B-43C6-9C68-FF4FC8B01AB3}"/>
              </a:ext>
            </a:extLst>
          </p:cNvPr>
          <p:cNvSpPr txBox="1"/>
          <p:nvPr/>
        </p:nvSpPr>
        <p:spPr>
          <a:xfrm>
            <a:off x="6500332" y="9608730"/>
            <a:ext cx="360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latin typeface="Arial Narrow" panose="020B0606020202030204" pitchFamily="34" charset="0"/>
                <a:ea typeface="LG스마트체2.0 Regular" panose="020B0600000101010101" pitchFamily="50" charset="-127"/>
              </a:rPr>
              <a:t>3/4</a:t>
            </a:r>
            <a:endParaRPr lang="ko-KR" altLang="en-US" sz="1200" dirty="0">
              <a:ln>
                <a:solidFill>
                  <a:sysClr val="windowText" lastClr="000000">
                    <a:alpha val="0"/>
                  </a:sysClr>
                </a:solidFill>
              </a:ln>
              <a:latin typeface="Arial Narrow" panose="020B0606020202030204" pitchFamily="34" charset="0"/>
              <a:ea typeface="LG스마트체2.0 Regular" panose="020B0600000101010101" pitchFamily="50" charset="-127"/>
            </a:endParaRP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4B7F798E-F386-4E95-8BE6-7504F6BC4EC1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799" y="9632929"/>
            <a:ext cx="1127125" cy="182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47115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586CE390-C75C-4FED-921A-AB641BEB2B9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72120163"/>
              </p:ext>
            </p:extLst>
          </p:nvPr>
        </p:nvGraphicFramePr>
        <p:xfrm>
          <a:off x="357668" y="107630"/>
          <a:ext cx="6142664" cy="49894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42664">
                  <a:extLst>
                    <a:ext uri="{9D8B030D-6E8A-4147-A177-3AD203B41FA5}">
                      <a16:colId xmlns:a16="http://schemas.microsoft.com/office/drawing/2014/main" val="3857301742"/>
                    </a:ext>
                  </a:extLst>
                </a:gridCol>
              </a:tblGrid>
              <a:tr h="297321">
                <a:tc>
                  <a:txBody>
                    <a:bodyPr/>
                    <a:lstStyle/>
                    <a:p>
                      <a:pPr algn="l" latinLnBrk="1"/>
                      <a:endParaRPr kumimoji="0" lang="en-US" altLang="ko-KR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49556029"/>
                  </a:ext>
                </a:extLst>
              </a:tr>
              <a:tr h="297321">
                <a:tc>
                  <a:txBody>
                    <a:bodyPr/>
                    <a:lstStyle/>
                    <a:p>
                      <a:pPr marL="0" indent="0" algn="l" latinLnBrk="1">
                        <a:buNone/>
                      </a:pPr>
                      <a:r>
                        <a:rPr lang="en-US" altLang="ko-KR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2. </a:t>
                      </a:r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전공</a:t>
                      </a:r>
                      <a:r>
                        <a:rPr lang="en-US" altLang="ko-KR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혹은 연구분야</a:t>
                      </a:r>
                      <a:r>
                        <a:rPr lang="en-US" altLang="ko-KR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)</a:t>
                      </a:r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과 관련하여 어려움을 극복하기 위해 노력했던 경험과 그로 인해 배운 점에 대해 작성해 주세요</a:t>
                      </a:r>
                      <a:r>
                        <a:rPr lang="en-US" altLang="ko-KR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. (300~700</a:t>
                      </a:r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자</a:t>
                      </a:r>
                      <a:r>
                        <a:rPr lang="en-US" altLang="ko-KR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)</a:t>
                      </a: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51357198"/>
                  </a:ext>
                </a:extLst>
              </a:tr>
              <a:tr h="4290401">
                <a:tc>
                  <a:txBody>
                    <a:bodyPr/>
                    <a:lstStyle/>
                    <a:p>
                      <a:pPr marL="0" marR="0" indent="0" algn="l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 </a:t>
                      </a: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67488245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2C626283-894B-43C6-9C68-FF4FC8B01AB3}"/>
              </a:ext>
            </a:extLst>
          </p:cNvPr>
          <p:cNvSpPr txBox="1"/>
          <p:nvPr/>
        </p:nvSpPr>
        <p:spPr>
          <a:xfrm>
            <a:off x="6500332" y="9608730"/>
            <a:ext cx="360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latin typeface="Arial Narrow" panose="020B0606020202030204" pitchFamily="34" charset="0"/>
                <a:ea typeface="LG스마트체2.0 Regular" panose="020B0600000101010101" pitchFamily="50" charset="-127"/>
              </a:rPr>
              <a:t>3/4</a:t>
            </a:r>
            <a:endParaRPr lang="ko-KR" altLang="en-US" sz="1200" dirty="0">
              <a:ln>
                <a:solidFill>
                  <a:sysClr val="windowText" lastClr="000000">
                    <a:alpha val="0"/>
                  </a:sysClr>
                </a:solidFill>
              </a:ln>
              <a:latin typeface="Arial Narrow" panose="020B0606020202030204" pitchFamily="34" charset="0"/>
              <a:ea typeface="LG스마트체2.0 Regular" panose="020B0600000101010101" pitchFamily="50" charset="-127"/>
            </a:endParaRP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4B7F798E-F386-4E95-8BE6-7504F6BC4EC1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799" y="9632929"/>
            <a:ext cx="1127125" cy="182487"/>
          </a:xfrm>
          <a:prstGeom prst="rect">
            <a:avLst/>
          </a:prstGeom>
        </p:spPr>
      </p:pic>
      <p:graphicFrame>
        <p:nvGraphicFramePr>
          <p:cNvPr id="8" name="표 7">
            <a:extLst>
              <a:ext uri="{FF2B5EF4-FFF2-40B4-BE49-F238E27FC236}">
                <a16:creationId xmlns:a16="http://schemas.microsoft.com/office/drawing/2014/main" id="{2B727379-F116-4CD7-AAFE-34CB9F5D9F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89218304"/>
              </p:ext>
            </p:extLst>
          </p:nvPr>
        </p:nvGraphicFramePr>
        <p:xfrm>
          <a:off x="357668" y="5097113"/>
          <a:ext cx="6142664" cy="42184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42664">
                  <a:extLst>
                    <a:ext uri="{9D8B030D-6E8A-4147-A177-3AD203B41FA5}">
                      <a16:colId xmlns:a16="http://schemas.microsoft.com/office/drawing/2014/main" val="3857301742"/>
                    </a:ext>
                  </a:extLst>
                </a:gridCol>
              </a:tblGrid>
              <a:tr h="264107">
                <a:tc>
                  <a:txBody>
                    <a:bodyPr/>
                    <a:lstStyle/>
                    <a:p>
                      <a:pPr algn="l" latinLnBrk="1"/>
                      <a:endParaRPr kumimoji="0" lang="en-US" altLang="ko-KR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49556029"/>
                  </a:ext>
                </a:extLst>
              </a:tr>
              <a:tr h="256242">
                <a:tc>
                  <a:txBody>
                    <a:bodyPr/>
                    <a:lstStyle/>
                    <a:p>
                      <a:pPr marL="0" indent="0" algn="l" latinLnBrk="1">
                        <a:buNone/>
                      </a:pPr>
                      <a:r>
                        <a:rPr lang="en-US" altLang="ko-KR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3. Teamwork</a:t>
                      </a:r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를 발휘하여 팀의 목표 달성에 기여했던 경험에 대해 작성해 주세요</a:t>
                      </a:r>
                      <a:r>
                        <a:rPr lang="en-US" altLang="ko-KR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. (300~500</a:t>
                      </a:r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자</a:t>
                      </a:r>
                      <a:r>
                        <a:rPr lang="en-US" altLang="ko-KR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)</a:t>
                      </a: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51357198"/>
                  </a:ext>
                </a:extLst>
              </a:tr>
              <a:tr h="3697626">
                <a:tc>
                  <a:txBody>
                    <a:bodyPr/>
                    <a:lstStyle/>
                    <a:p>
                      <a:pPr algn="l" latinLnBrk="1"/>
                      <a:endParaRPr lang="en-US" altLang="ko-KR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6748824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492360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466</TotalTime>
  <Words>409</Words>
  <Application>Microsoft Office PowerPoint</Application>
  <PresentationFormat>A4 용지(210x297mm)</PresentationFormat>
  <Paragraphs>136</Paragraphs>
  <Slides>4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8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</vt:i4>
      </vt:variant>
    </vt:vector>
  </HeadingPairs>
  <TitlesOfParts>
    <vt:vector size="13" baseType="lpstr">
      <vt:lpstr>LG스마트체2.0 Regular</vt:lpstr>
      <vt:lpstr>굴림</vt:lpstr>
      <vt:lpstr>맑은 고딕</vt:lpstr>
      <vt:lpstr>바탕</vt:lpstr>
      <vt:lpstr>Arial</vt:lpstr>
      <vt:lpstr>Arial Narrow</vt:lpstr>
      <vt:lpstr>Calibri</vt:lpstr>
      <vt:lpstr>Calibri Light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김재은</dc:creator>
  <cp:lastModifiedBy>김재은</cp:lastModifiedBy>
  <cp:revision>19</cp:revision>
  <cp:lastPrinted>2022-09-28T02:14:42Z</cp:lastPrinted>
  <dcterms:created xsi:type="dcterms:W3CDTF">2022-04-04T08:45:36Z</dcterms:created>
  <dcterms:modified xsi:type="dcterms:W3CDTF">2024-09-27T09:19:18Z</dcterms:modified>
</cp:coreProperties>
</file>